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handoutMasterIdLst>
    <p:handoutMasterId r:id="rId36"/>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95" r:id="rId14"/>
    <p:sldId id="296" r:id="rId15"/>
    <p:sldId id="297" r:id="rId16"/>
    <p:sldId id="298" r:id="rId17"/>
    <p:sldId id="279" r:id="rId18"/>
    <p:sldId id="280" r:id="rId19"/>
    <p:sldId id="284" r:id="rId20"/>
    <p:sldId id="281" r:id="rId21"/>
    <p:sldId id="289" r:id="rId22"/>
    <p:sldId id="276" r:id="rId23"/>
    <p:sldId id="291" r:id="rId24"/>
    <p:sldId id="277" r:id="rId25"/>
    <p:sldId id="283" r:id="rId26"/>
    <p:sldId id="290" r:id="rId27"/>
    <p:sldId id="282" r:id="rId28"/>
    <p:sldId id="287" r:id="rId29"/>
    <p:sldId id="278" r:id="rId30"/>
    <p:sldId id="288" r:id="rId31"/>
    <p:sldId id="285" r:id="rId32"/>
    <p:sldId id="286" r:id="rId33"/>
    <p:sldId id="274"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30" autoAdjust="0"/>
    <p:restoredTop sz="94660"/>
  </p:normalViewPr>
  <p:slideViewPr>
    <p:cSldViewPr snapToGrid="0">
      <p:cViewPr varScale="1">
        <p:scale>
          <a:sx n="73" d="100"/>
          <a:sy n="73" d="100"/>
        </p:scale>
        <p:origin x="53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F25EA48-621F-401C-9967-23C84584FD98}" type="datetimeFigureOut">
              <a:rPr lang="en-US" smtClean="0"/>
              <a:t>2/11/2021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759FEBC-CC18-454F-927E-B5FC30BE5278}" type="slidenum">
              <a:rPr lang="en-US" smtClean="0"/>
              <a:t>‹#›</a:t>
            </a:fld>
            <a:endParaRPr lang="en-US"/>
          </a:p>
        </p:txBody>
      </p:sp>
    </p:spTree>
    <p:extLst>
      <p:ext uri="{BB962C8B-B14F-4D97-AF65-F5344CB8AC3E}">
        <p14:creationId xmlns:p14="http://schemas.microsoft.com/office/powerpoint/2010/main" val="647214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2EF043-2343-4463-BFEF-9A52BD66FCF1}" type="datetimeFigureOut">
              <a:rPr lang="en-US" smtClean="0"/>
              <a:t>2/11/2021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74E7BA-DFBE-411F-AC2A-273517E3F475}" type="slidenum">
              <a:rPr lang="en-US" smtClean="0"/>
              <a:t>‹#›</a:t>
            </a:fld>
            <a:endParaRPr lang="en-US"/>
          </a:p>
        </p:txBody>
      </p:sp>
    </p:spTree>
    <p:extLst>
      <p:ext uri="{BB962C8B-B14F-4D97-AF65-F5344CB8AC3E}">
        <p14:creationId xmlns:p14="http://schemas.microsoft.com/office/powerpoint/2010/main" val="36151563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74E7BA-DFBE-411F-AC2A-273517E3F475}" type="slidenum">
              <a:rPr lang="en-US" smtClean="0"/>
              <a:t>1</a:t>
            </a:fld>
            <a:endParaRPr lang="en-US"/>
          </a:p>
        </p:txBody>
      </p:sp>
    </p:spTree>
    <p:extLst>
      <p:ext uri="{BB962C8B-B14F-4D97-AF65-F5344CB8AC3E}">
        <p14:creationId xmlns:p14="http://schemas.microsoft.com/office/powerpoint/2010/main" val="21654022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74E7BA-DFBE-411F-AC2A-273517E3F475}" type="slidenum">
              <a:rPr lang="en-US" smtClean="0"/>
              <a:t>2</a:t>
            </a:fld>
            <a:endParaRPr lang="en-US"/>
          </a:p>
        </p:txBody>
      </p:sp>
    </p:spTree>
    <p:extLst>
      <p:ext uri="{BB962C8B-B14F-4D97-AF65-F5344CB8AC3E}">
        <p14:creationId xmlns:p14="http://schemas.microsoft.com/office/powerpoint/2010/main" val="32169138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6032AA6-22FE-4C73-9F01-E39EE04B2093}" type="datetimeFigureOut">
              <a:rPr lang="en-US" smtClean="0"/>
              <a:t>2/11/2021</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FE69414-A053-4756-A3C3-55EBD9E79213}" type="slidenum">
              <a:rPr lang="en-US" smtClean="0"/>
              <a:t>‹#›</a:t>
            </a:fld>
            <a:endParaRPr lang="en-US"/>
          </a:p>
        </p:txBody>
      </p:sp>
    </p:spTree>
    <p:extLst>
      <p:ext uri="{BB962C8B-B14F-4D97-AF65-F5344CB8AC3E}">
        <p14:creationId xmlns:p14="http://schemas.microsoft.com/office/powerpoint/2010/main" val="569092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6032AA6-22FE-4C73-9F01-E39EE04B2093}" type="datetimeFigureOut">
              <a:rPr lang="en-US" smtClean="0"/>
              <a:t>2/11/2021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FE69414-A053-4756-A3C3-55EBD9E79213}" type="slidenum">
              <a:rPr lang="en-US" smtClean="0"/>
              <a:t>‹#›</a:t>
            </a:fld>
            <a:endParaRPr lang="en-US"/>
          </a:p>
        </p:txBody>
      </p:sp>
    </p:spTree>
    <p:extLst>
      <p:ext uri="{BB962C8B-B14F-4D97-AF65-F5344CB8AC3E}">
        <p14:creationId xmlns:p14="http://schemas.microsoft.com/office/powerpoint/2010/main" val="535463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6032AA6-22FE-4C73-9F01-E39EE04B2093}" type="datetimeFigureOut">
              <a:rPr lang="en-US" smtClean="0"/>
              <a:t>2/11/2021</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FE69414-A053-4756-A3C3-55EBD9E79213}"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462965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D6032AA6-22FE-4C73-9F01-E39EE04B2093}" type="datetimeFigureOut">
              <a:rPr lang="en-US" smtClean="0"/>
              <a:t>2/11/2021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FE69414-A053-4756-A3C3-55EBD9E79213}" type="slidenum">
              <a:rPr lang="en-US" smtClean="0"/>
              <a:t>‹#›</a:t>
            </a:fld>
            <a:endParaRPr lang="en-US"/>
          </a:p>
        </p:txBody>
      </p:sp>
    </p:spTree>
    <p:extLst>
      <p:ext uri="{BB962C8B-B14F-4D97-AF65-F5344CB8AC3E}">
        <p14:creationId xmlns:p14="http://schemas.microsoft.com/office/powerpoint/2010/main" val="29449591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D6032AA6-22FE-4C73-9F01-E39EE04B2093}" type="datetimeFigureOut">
              <a:rPr lang="en-US" smtClean="0"/>
              <a:t>2/11/2021</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FE69414-A053-4756-A3C3-55EBD9E79213}"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524687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D6032AA6-22FE-4C73-9F01-E39EE04B2093}" type="datetimeFigureOut">
              <a:rPr lang="en-US" smtClean="0"/>
              <a:t>2/11/2021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FE69414-A053-4756-A3C3-55EBD9E79213}" type="slidenum">
              <a:rPr lang="en-US" smtClean="0"/>
              <a:t>‹#›</a:t>
            </a:fld>
            <a:endParaRPr lang="en-US"/>
          </a:p>
        </p:txBody>
      </p:sp>
    </p:spTree>
    <p:extLst>
      <p:ext uri="{BB962C8B-B14F-4D97-AF65-F5344CB8AC3E}">
        <p14:creationId xmlns:p14="http://schemas.microsoft.com/office/powerpoint/2010/main" val="26836756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032AA6-22FE-4C73-9F01-E39EE04B2093}" type="datetimeFigureOut">
              <a:rPr lang="en-US" smtClean="0"/>
              <a:t>2/11/2021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FE69414-A053-4756-A3C3-55EBD9E79213}" type="slidenum">
              <a:rPr lang="en-US" smtClean="0"/>
              <a:t>‹#›</a:t>
            </a:fld>
            <a:endParaRPr lang="en-US"/>
          </a:p>
        </p:txBody>
      </p:sp>
    </p:spTree>
    <p:extLst>
      <p:ext uri="{BB962C8B-B14F-4D97-AF65-F5344CB8AC3E}">
        <p14:creationId xmlns:p14="http://schemas.microsoft.com/office/powerpoint/2010/main" val="31487229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032AA6-22FE-4C73-9F01-E39EE04B2093}" type="datetimeFigureOut">
              <a:rPr lang="en-US" smtClean="0"/>
              <a:t>2/11/2021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FE69414-A053-4756-A3C3-55EBD9E79213}" type="slidenum">
              <a:rPr lang="en-US" smtClean="0"/>
              <a:t>‹#›</a:t>
            </a:fld>
            <a:endParaRPr lang="en-US"/>
          </a:p>
        </p:txBody>
      </p:sp>
    </p:spTree>
    <p:extLst>
      <p:ext uri="{BB962C8B-B14F-4D97-AF65-F5344CB8AC3E}">
        <p14:creationId xmlns:p14="http://schemas.microsoft.com/office/powerpoint/2010/main" val="2643821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Date Placeholder 6"/>
          <p:cNvSpPr>
            <a:spLocks noGrp="1"/>
          </p:cNvSpPr>
          <p:nvPr>
            <p:ph type="dt" sz="half" idx="10"/>
          </p:nvPr>
        </p:nvSpPr>
        <p:spPr/>
        <p:txBody>
          <a:bodyPr/>
          <a:lstStyle/>
          <a:p>
            <a:fld id="{D6032AA6-22FE-4C73-9F01-E39EE04B2093}" type="datetimeFigureOut">
              <a:rPr lang="en-US" smtClean="0"/>
              <a:t>2/11/2021</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AFE69414-A053-4756-A3C3-55EBD9E79213}" type="slidenum">
              <a:rPr lang="en-US" smtClean="0"/>
              <a:t>‹#›</a:t>
            </a:fld>
            <a:endParaRPr lang="en-US"/>
          </a:p>
        </p:txBody>
      </p:sp>
    </p:spTree>
    <p:extLst>
      <p:ext uri="{BB962C8B-B14F-4D97-AF65-F5344CB8AC3E}">
        <p14:creationId xmlns:p14="http://schemas.microsoft.com/office/powerpoint/2010/main" val="243572281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6032AA6-22FE-4C73-9F01-E39EE04B2093}" type="datetimeFigureOut">
              <a:rPr lang="en-US" smtClean="0"/>
              <a:t>2/11/2021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FE69414-A053-4756-A3C3-55EBD9E79213}" type="slidenum">
              <a:rPr lang="en-US" smtClean="0"/>
              <a:t>‹#›</a:t>
            </a:fld>
            <a:endParaRPr lang="en-US"/>
          </a:p>
        </p:txBody>
      </p:sp>
    </p:spTree>
    <p:extLst>
      <p:ext uri="{BB962C8B-B14F-4D97-AF65-F5344CB8AC3E}">
        <p14:creationId xmlns:p14="http://schemas.microsoft.com/office/powerpoint/2010/main" val="4277940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6032AA6-22FE-4C73-9F01-E39EE04B2093}" type="datetimeFigureOut">
              <a:rPr lang="en-US" smtClean="0"/>
              <a:t>2/11/2021</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AFE69414-A053-4756-A3C3-55EBD9E79213}" type="slidenum">
              <a:rPr lang="en-US" smtClean="0"/>
              <a:t>‹#›</a:t>
            </a:fld>
            <a:endParaRPr lang="en-US"/>
          </a:p>
        </p:txBody>
      </p:sp>
    </p:spTree>
    <p:extLst>
      <p:ext uri="{BB962C8B-B14F-4D97-AF65-F5344CB8AC3E}">
        <p14:creationId xmlns:p14="http://schemas.microsoft.com/office/powerpoint/2010/main" val="869652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6032AA6-22FE-4C73-9F01-E39EE04B2093}" type="datetimeFigureOut">
              <a:rPr lang="en-US" smtClean="0"/>
              <a:t>2/11/2021</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FE69414-A053-4756-A3C3-55EBD9E79213}" type="slidenum">
              <a:rPr lang="en-US" smtClean="0"/>
              <a:t>‹#›</a:t>
            </a:fld>
            <a:endParaRPr lang="en-US"/>
          </a:p>
        </p:txBody>
      </p:sp>
    </p:spTree>
    <p:extLst>
      <p:ext uri="{BB962C8B-B14F-4D97-AF65-F5344CB8AC3E}">
        <p14:creationId xmlns:p14="http://schemas.microsoft.com/office/powerpoint/2010/main" val="2333103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6032AA6-22FE-4C73-9F01-E39EE04B2093}" type="datetimeFigureOut">
              <a:rPr lang="en-US" smtClean="0"/>
              <a:t>2/11/2021</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FE69414-A053-4756-A3C3-55EBD9E79213}" type="slidenum">
              <a:rPr lang="en-US" smtClean="0"/>
              <a:t>‹#›</a:t>
            </a:fld>
            <a:endParaRPr lang="en-US"/>
          </a:p>
        </p:txBody>
      </p:sp>
    </p:spTree>
    <p:extLst>
      <p:ext uri="{BB962C8B-B14F-4D97-AF65-F5344CB8AC3E}">
        <p14:creationId xmlns:p14="http://schemas.microsoft.com/office/powerpoint/2010/main" val="4284919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032AA6-22FE-4C73-9F01-E39EE04B2093}" type="datetimeFigureOut">
              <a:rPr lang="en-US" smtClean="0"/>
              <a:t>2/11/2021</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FE69414-A053-4756-A3C3-55EBD9E79213}" type="slidenum">
              <a:rPr lang="en-US" smtClean="0"/>
              <a:t>‹#›</a:t>
            </a:fld>
            <a:endParaRPr lang="en-US"/>
          </a:p>
        </p:txBody>
      </p:sp>
    </p:spTree>
    <p:extLst>
      <p:ext uri="{BB962C8B-B14F-4D97-AF65-F5344CB8AC3E}">
        <p14:creationId xmlns:p14="http://schemas.microsoft.com/office/powerpoint/2010/main" val="650918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6032AA6-22FE-4C73-9F01-E39EE04B2093}" type="datetimeFigureOut">
              <a:rPr lang="en-US" smtClean="0"/>
              <a:t>2/11/2021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FE69414-A053-4756-A3C3-55EBD9E79213}" type="slidenum">
              <a:rPr lang="en-US" smtClean="0"/>
              <a:t>‹#›</a:t>
            </a:fld>
            <a:endParaRPr lang="en-US"/>
          </a:p>
        </p:txBody>
      </p:sp>
    </p:spTree>
    <p:extLst>
      <p:ext uri="{BB962C8B-B14F-4D97-AF65-F5344CB8AC3E}">
        <p14:creationId xmlns:p14="http://schemas.microsoft.com/office/powerpoint/2010/main" val="17705261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6032AA6-22FE-4C73-9F01-E39EE04B2093}" type="datetimeFigureOut">
              <a:rPr lang="en-US" smtClean="0"/>
              <a:t>2/11/2021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FE69414-A053-4756-A3C3-55EBD9E79213}" type="slidenum">
              <a:rPr lang="en-US" smtClean="0"/>
              <a:t>‹#›</a:t>
            </a:fld>
            <a:endParaRPr lang="en-US"/>
          </a:p>
        </p:txBody>
      </p:sp>
    </p:spTree>
    <p:extLst>
      <p:ext uri="{BB962C8B-B14F-4D97-AF65-F5344CB8AC3E}">
        <p14:creationId xmlns:p14="http://schemas.microsoft.com/office/powerpoint/2010/main" val="2657602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6032AA6-22FE-4C73-9F01-E39EE04B2093}" type="datetimeFigureOut">
              <a:rPr lang="en-US" smtClean="0"/>
              <a:t>2/11/2021</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FE69414-A053-4756-A3C3-55EBD9E79213}" type="slidenum">
              <a:rPr lang="en-US" smtClean="0"/>
              <a:t>‹#›</a:t>
            </a:fld>
            <a:endParaRPr lang="en-US"/>
          </a:p>
        </p:txBody>
      </p:sp>
    </p:spTree>
    <p:extLst>
      <p:ext uri="{BB962C8B-B14F-4D97-AF65-F5344CB8AC3E}">
        <p14:creationId xmlns:p14="http://schemas.microsoft.com/office/powerpoint/2010/main" val="26623880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hrsa.gov/enews/past-issues/2019/january-17/loneliness-epidemic"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pPr algn="ctr"/>
            <a:r>
              <a:rPr lang="en-US" sz="2400" b="1" dirty="0" smtClean="0">
                <a:latin typeface="Arial Black" panose="020B0A04020102020204" pitchFamily="34" charset="0"/>
              </a:rPr>
              <a:t>Fanny May</a:t>
            </a:r>
          </a:p>
          <a:p>
            <a:pPr algn="ctr"/>
            <a:r>
              <a:rPr lang="en-US" sz="2400" b="1" dirty="0" smtClean="0">
                <a:latin typeface="Arial Black" panose="020B0A04020102020204" pitchFamily="34" charset="0"/>
              </a:rPr>
              <a:t>fannymay369@gmail.com</a:t>
            </a:r>
            <a:endParaRPr lang="en-US" sz="2400" b="1" dirty="0">
              <a:latin typeface="Arial Black" panose="020B0A04020102020204" pitchFamily="34" charset="0"/>
            </a:endParaRPr>
          </a:p>
        </p:txBody>
      </p:sp>
      <p:pic>
        <p:nvPicPr>
          <p:cNvPr id="1026" name="Picture 2" descr="The Book To Movie Clu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17477" y="2129290"/>
            <a:ext cx="7974640" cy="1920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26854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656050"/>
          </a:xfrm>
        </p:spPr>
        <p:txBody>
          <a:bodyPr>
            <a:normAutofit/>
          </a:bodyPr>
          <a:lstStyle/>
          <a:p>
            <a:r>
              <a:rPr lang="en-US" sz="2500" b="1" dirty="0">
                <a:solidFill>
                  <a:schemeClr val="accent2">
                    <a:lumMod val="75000"/>
                  </a:schemeClr>
                </a:solidFill>
                <a:latin typeface="Arial Black" panose="020B0A04020102020204" pitchFamily="34" charset="0"/>
              </a:rPr>
              <a:t>Rules of The </a:t>
            </a:r>
            <a:r>
              <a:rPr lang="en-US" sz="2500" b="1" dirty="0" err="1" smtClean="0">
                <a:solidFill>
                  <a:schemeClr val="accent2">
                    <a:lumMod val="75000"/>
                  </a:schemeClr>
                </a:solidFill>
                <a:latin typeface="Arial Black" panose="020B0A04020102020204" pitchFamily="34" charset="0"/>
              </a:rPr>
              <a:t>Lamorinda</a:t>
            </a:r>
            <a:r>
              <a:rPr lang="en-US" sz="2500" b="1" dirty="0" smtClean="0">
                <a:solidFill>
                  <a:schemeClr val="accent2">
                    <a:lumMod val="75000"/>
                  </a:schemeClr>
                </a:solidFill>
                <a:latin typeface="Arial Black" panose="020B0A04020102020204" pitchFamily="34" charset="0"/>
              </a:rPr>
              <a:t> Book </a:t>
            </a:r>
            <a:r>
              <a:rPr lang="en-US" sz="2500" b="1" dirty="0">
                <a:solidFill>
                  <a:schemeClr val="accent2">
                    <a:lumMod val="75000"/>
                  </a:schemeClr>
                </a:solidFill>
                <a:latin typeface="Arial Black" panose="020B0A04020102020204" pitchFamily="34" charset="0"/>
              </a:rPr>
              <a:t>to Movie Club - 1</a:t>
            </a:r>
            <a:endParaRPr lang="en-US" dirty="0">
              <a:solidFill>
                <a:schemeClr val="accent2">
                  <a:lumMod val="75000"/>
                </a:schemeClr>
              </a:solidFill>
            </a:endParaRPr>
          </a:p>
        </p:txBody>
      </p:sp>
      <p:sp>
        <p:nvSpPr>
          <p:cNvPr id="3" name="Content Placeholder 2"/>
          <p:cNvSpPr>
            <a:spLocks noGrp="1"/>
          </p:cNvSpPr>
          <p:nvPr>
            <p:ph idx="1"/>
          </p:nvPr>
        </p:nvSpPr>
        <p:spPr>
          <a:xfrm>
            <a:off x="2589212" y="1280160"/>
            <a:ext cx="8915400" cy="4963886"/>
          </a:xfrm>
        </p:spPr>
        <p:txBody>
          <a:bodyPr>
            <a:normAutofit/>
          </a:bodyPr>
          <a:lstStyle/>
          <a:p>
            <a:r>
              <a:rPr lang="en-US" dirty="0" smtClean="0">
                <a:latin typeface="Arial" panose="020B0604020202020204" pitchFamily="34" charset="0"/>
                <a:cs typeface="Arial" panose="020B0604020202020204" pitchFamily="34" charset="0"/>
              </a:rPr>
              <a:t>Members will NOT watch the movie before reading and discussing the book and its possible adaptations.</a:t>
            </a:r>
          </a:p>
          <a:p>
            <a:r>
              <a:rPr lang="en-US" dirty="0" smtClean="0">
                <a:latin typeface="Arial" panose="020B0604020202020204" pitchFamily="34" charset="0"/>
                <a:cs typeface="Arial" panose="020B0604020202020204" pitchFamily="34" charset="0"/>
              </a:rPr>
              <a:t>Members will NOT read reviews of the book or the movie until after the group has finished discussing the book and the movie.</a:t>
            </a:r>
          </a:p>
          <a:p>
            <a:r>
              <a:rPr lang="en-US" dirty="0" smtClean="0">
                <a:latin typeface="Arial" panose="020B0604020202020204" pitchFamily="34" charset="0"/>
                <a:cs typeface="Arial" panose="020B0604020202020204" pitchFamily="34" charset="0"/>
              </a:rPr>
              <a:t>Members will respect the views of other members however contradictory and repulsive</a:t>
            </a:r>
          </a:p>
          <a:p>
            <a:r>
              <a:rPr lang="en-US" dirty="0" smtClean="0">
                <a:latin typeface="Arial" panose="020B0604020202020204" pitchFamily="34" charset="0"/>
                <a:cs typeface="Arial" panose="020B0604020202020204" pitchFamily="34" charset="0"/>
              </a:rPr>
              <a:t>Members will read the entire book/watch the entire movie consciously regardless of how difficult, boring, tedious, and painful it is and spend quality time thinking about it.</a:t>
            </a:r>
          </a:p>
          <a:p>
            <a:r>
              <a:rPr lang="en-US" dirty="0" smtClean="0">
                <a:latin typeface="Arial" panose="020B0604020202020204" pitchFamily="34" charset="0"/>
                <a:cs typeface="Arial" panose="020B0604020202020204" pitchFamily="34" charset="0"/>
              </a:rPr>
              <a:t>Members will come to the Club meetings with thoughts, feelings, opinions, criticisms and questions – beyond “I liked it” and “I did not like it” comments.</a:t>
            </a:r>
          </a:p>
          <a:p>
            <a:r>
              <a:rPr lang="en-US" dirty="0" smtClean="0">
                <a:latin typeface="Arial" panose="020B0604020202020204" pitchFamily="34" charset="0"/>
                <a:cs typeface="Arial" panose="020B0604020202020204" pitchFamily="34" charset="0"/>
              </a:rPr>
              <a:t>Members will resist consensus mentality and explore individual minority opinions with respect and enthusiasm.</a:t>
            </a:r>
          </a:p>
          <a:p>
            <a:r>
              <a:rPr lang="en-US" dirty="0" smtClean="0">
                <a:latin typeface="Arial" panose="020B0604020202020204" pitchFamily="34" charset="0"/>
                <a:cs typeface="Arial" panose="020B0604020202020204" pitchFamily="34" charset="0"/>
              </a:rPr>
              <a:t>Members will hug each other warmly after every meeti</a:t>
            </a:r>
            <a:r>
              <a:rPr lang="en-US" dirty="0" smtClean="0"/>
              <a:t>ng</a:t>
            </a:r>
          </a:p>
          <a:p>
            <a:endParaRPr lang="en-US" dirty="0" smtClean="0"/>
          </a:p>
          <a:p>
            <a:endParaRPr lang="en-US" dirty="0"/>
          </a:p>
        </p:txBody>
      </p:sp>
    </p:spTree>
    <p:extLst>
      <p:ext uri="{BB962C8B-B14F-4D97-AF65-F5344CB8AC3E}">
        <p14:creationId xmlns:p14="http://schemas.microsoft.com/office/powerpoint/2010/main" val="20023340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695239"/>
          </a:xfrm>
        </p:spPr>
        <p:txBody>
          <a:bodyPr/>
          <a:lstStyle/>
          <a:p>
            <a:r>
              <a:rPr lang="en-US" sz="2500" b="1" dirty="0">
                <a:solidFill>
                  <a:schemeClr val="accent2">
                    <a:lumMod val="75000"/>
                  </a:schemeClr>
                </a:solidFill>
                <a:latin typeface="Arial Black" panose="020B0A04020102020204" pitchFamily="34" charset="0"/>
              </a:rPr>
              <a:t>Rules of The </a:t>
            </a:r>
            <a:r>
              <a:rPr lang="en-US" sz="2500" b="1" dirty="0" err="1" smtClean="0">
                <a:solidFill>
                  <a:schemeClr val="accent2">
                    <a:lumMod val="75000"/>
                  </a:schemeClr>
                </a:solidFill>
                <a:latin typeface="Arial Black" panose="020B0A04020102020204" pitchFamily="34" charset="0"/>
              </a:rPr>
              <a:t>Lamorinda</a:t>
            </a:r>
            <a:r>
              <a:rPr lang="en-US" sz="2500" b="1" dirty="0" smtClean="0">
                <a:solidFill>
                  <a:schemeClr val="accent2">
                    <a:lumMod val="75000"/>
                  </a:schemeClr>
                </a:solidFill>
                <a:latin typeface="Arial Black" panose="020B0A04020102020204" pitchFamily="34" charset="0"/>
              </a:rPr>
              <a:t> </a:t>
            </a:r>
            <a:r>
              <a:rPr lang="en-US" sz="2500" b="1" dirty="0">
                <a:solidFill>
                  <a:schemeClr val="accent2">
                    <a:lumMod val="75000"/>
                  </a:schemeClr>
                </a:solidFill>
                <a:latin typeface="Arial Black" panose="020B0A04020102020204" pitchFamily="34" charset="0"/>
              </a:rPr>
              <a:t>Book to Movie Club - 2</a:t>
            </a:r>
            <a:endParaRPr lang="en-US" dirty="0">
              <a:solidFill>
                <a:schemeClr val="accent2">
                  <a:lumMod val="75000"/>
                </a:schemeClr>
              </a:solidFill>
            </a:endParaRPr>
          </a:p>
        </p:txBody>
      </p:sp>
      <p:sp>
        <p:nvSpPr>
          <p:cNvPr id="3" name="Content Placeholder 2"/>
          <p:cNvSpPr>
            <a:spLocks noGrp="1"/>
          </p:cNvSpPr>
          <p:nvPr>
            <p:ph idx="1"/>
          </p:nvPr>
        </p:nvSpPr>
        <p:spPr>
          <a:xfrm>
            <a:off x="2589212" y="1319349"/>
            <a:ext cx="8915400" cy="5016137"/>
          </a:xfrm>
        </p:spPr>
        <p:txBody>
          <a:bodyPr>
            <a:normAutofit/>
          </a:bodyPr>
          <a:lstStyle/>
          <a:p>
            <a:pPr marL="0" indent="0">
              <a:buNone/>
            </a:pPr>
            <a:r>
              <a:rPr lang="en-US" dirty="0" smtClean="0">
                <a:latin typeface="Arial" panose="020B0604020202020204" pitchFamily="34" charset="0"/>
                <a:cs typeface="Arial" panose="020B0604020202020204" pitchFamily="34" charset="0"/>
              </a:rPr>
              <a:t>Members will strive to be:</a:t>
            </a:r>
          </a:p>
          <a:p>
            <a:r>
              <a:rPr lang="en-US" dirty="0" smtClean="0">
                <a:latin typeface="Arial" panose="020B0604020202020204" pitchFamily="34" charset="0"/>
                <a:cs typeface="Arial" panose="020B0604020202020204" pitchFamily="34" charset="0"/>
              </a:rPr>
              <a:t>Regular and on-time for the meetings</a:t>
            </a:r>
          </a:p>
          <a:p>
            <a:r>
              <a:rPr lang="en-US" dirty="0" smtClean="0">
                <a:latin typeface="Arial" panose="020B0604020202020204" pitchFamily="34" charset="0"/>
                <a:cs typeface="Arial" panose="020B0604020202020204" pitchFamily="34" charset="0"/>
              </a:rPr>
              <a:t>A good listener</a:t>
            </a:r>
          </a:p>
          <a:p>
            <a:r>
              <a:rPr lang="en-US" dirty="0" smtClean="0">
                <a:latin typeface="Arial" panose="020B0604020202020204" pitchFamily="34" charset="0"/>
                <a:cs typeface="Arial" panose="020B0604020202020204" pitchFamily="34" charset="0"/>
              </a:rPr>
              <a:t>Curious</a:t>
            </a:r>
          </a:p>
          <a:p>
            <a:r>
              <a:rPr lang="en-US" dirty="0" smtClean="0">
                <a:latin typeface="Arial" panose="020B0604020202020204" pitchFamily="34" charset="0"/>
                <a:cs typeface="Arial" panose="020B0604020202020204" pitchFamily="34" charset="0"/>
              </a:rPr>
              <a:t>Imaginative and creative</a:t>
            </a:r>
          </a:p>
          <a:p>
            <a:r>
              <a:rPr lang="en-US" dirty="0" smtClean="0">
                <a:latin typeface="Arial" panose="020B0604020202020204" pitchFamily="34" charset="0"/>
                <a:cs typeface="Arial" panose="020B0604020202020204" pitchFamily="34" charset="0"/>
              </a:rPr>
              <a:t>Flexible, kind, and Forgiving</a:t>
            </a:r>
          </a:p>
          <a:p>
            <a:r>
              <a:rPr lang="en-US" dirty="0" smtClean="0">
                <a:latin typeface="Arial" panose="020B0604020202020204" pitchFamily="34" charset="0"/>
                <a:cs typeface="Arial" panose="020B0604020202020204" pitchFamily="34" charset="0"/>
              </a:rPr>
              <a:t>Focused – stay on track during the discussions – we are in the Club to discuss the book and its adaptation, not Trump! Or Biden?</a:t>
            </a:r>
          </a:p>
          <a:p>
            <a:r>
              <a:rPr lang="en-US" dirty="0" smtClean="0">
                <a:latin typeface="Arial" panose="020B0604020202020204" pitchFamily="34" charset="0"/>
                <a:cs typeface="Arial" panose="020B0604020202020204" pitchFamily="34" charset="0"/>
              </a:rPr>
              <a:t>Sensitive – be able to “walk in the other’s shoes.” Both in the shoes of other members and the characters in the book and movie.</a:t>
            </a:r>
          </a:p>
          <a:p>
            <a:r>
              <a:rPr lang="en-US" dirty="0" smtClean="0">
                <a:latin typeface="Arial" panose="020B0604020202020204" pitchFamily="34" charset="0"/>
                <a:cs typeface="Arial" panose="020B0604020202020204" pitchFamily="34" charset="0"/>
              </a:rPr>
              <a:t>Friendly – Use member’s names (use name tags for the first few meetings, if necessary)</a:t>
            </a:r>
          </a:p>
          <a:p>
            <a:r>
              <a:rPr lang="en-US" dirty="0" smtClean="0">
                <a:latin typeface="Arial" panose="020B0604020202020204" pitchFamily="34" charset="0"/>
                <a:cs typeface="Arial" panose="020B0604020202020204" pitchFamily="34" charset="0"/>
              </a:rPr>
              <a:t>Funny – make us laugh, please!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732322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73616"/>
          </a:xfrm>
        </p:spPr>
        <p:txBody>
          <a:bodyPr/>
          <a:lstStyle/>
          <a:p>
            <a:r>
              <a:rPr lang="en-US" sz="2500" b="1" dirty="0">
                <a:solidFill>
                  <a:schemeClr val="accent2">
                    <a:lumMod val="75000"/>
                  </a:schemeClr>
                </a:solidFill>
                <a:latin typeface="Arial Black" panose="020B0A04020102020204" pitchFamily="34" charset="0"/>
              </a:rPr>
              <a:t>Rules of The Puget Sound Book to Movie Club </a:t>
            </a:r>
            <a:r>
              <a:rPr lang="en-US" sz="2500" b="1" dirty="0" smtClean="0">
                <a:solidFill>
                  <a:schemeClr val="accent2">
                    <a:lumMod val="75000"/>
                  </a:schemeClr>
                </a:solidFill>
                <a:latin typeface="Arial Black" panose="020B0A04020102020204" pitchFamily="34" charset="0"/>
              </a:rPr>
              <a:t>- 3</a:t>
            </a:r>
            <a:endParaRPr lang="en-US" dirty="0">
              <a:solidFill>
                <a:schemeClr val="accent2">
                  <a:lumMod val="75000"/>
                </a:schemeClr>
              </a:solidFill>
            </a:endParaRPr>
          </a:p>
        </p:txBody>
      </p:sp>
      <p:sp>
        <p:nvSpPr>
          <p:cNvPr id="3" name="Content Placeholder 2"/>
          <p:cNvSpPr>
            <a:spLocks noGrp="1"/>
          </p:cNvSpPr>
          <p:nvPr>
            <p:ph idx="1"/>
          </p:nvPr>
        </p:nvSpPr>
        <p:spPr>
          <a:xfrm>
            <a:off x="2589212" y="1397726"/>
            <a:ext cx="8915400" cy="4794068"/>
          </a:xfrm>
        </p:spPr>
        <p:txBody>
          <a:bodyPr>
            <a:normAutofit/>
          </a:bodyPr>
          <a:lstStyle/>
          <a:p>
            <a:pPr marL="0" indent="0">
              <a:buNone/>
            </a:pPr>
            <a:r>
              <a:rPr lang="en-US" sz="2000" dirty="0" smtClean="0">
                <a:latin typeface="Arial" panose="020B0604020202020204" pitchFamily="34" charset="0"/>
                <a:cs typeface="Arial" panose="020B0604020202020204" pitchFamily="34" charset="0"/>
              </a:rPr>
              <a:t>Some No-Nos:</a:t>
            </a:r>
          </a:p>
          <a:p>
            <a:r>
              <a:rPr lang="en-US" sz="2000" dirty="0" smtClean="0">
                <a:latin typeface="Arial" panose="020B0604020202020204" pitchFamily="34" charset="0"/>
                <a:cs typeface="Arial" panose="020B0604020202020204" pitchFamily="34" charset="0"/>
              </a:rPr>
              <a:t>No splinter discussions. Only one group discussion takes place.</a:t>
            </a:r>
          </a:p>
          <a:p>
            <a:r>
              <a:rPr lang="en-US" sz="2000" dirty="0" smtClean="0">
                <a:latin typeface="Arial" panose="020B0604020202020204" pitchFamily="34" charset="0"/>
                <a:cs typeface="Arial" panose="020B0604020202020204" pitchFamily="34" charset="0"/>
              </a:rPr>
              <a:t>No smoking</a:t>
            </a:r>
          </a:p>
          <a:p>
            <a:r>
              <a:rPr lang="en-US" sz="2000" dirty="0" smtClean="0">
                <a:latin typeface="Arial" panose="020B0604020202020204" pitchFamily="34" charset="0"/>
                <a:cs typeface="Arial" panose="020B0604020202020204" pitchFamily="34" charset="0"/>
              </a:rPr>
              <a:t>No guests</a:t>
            </a:r>
          </a:p>
          <a:p>
            <a:r>
              <a:rPr lang="en-US" sz="2000" dirty="0" smtClean="0">
                <a:latin typeface="Arial" panose="020B0604020202020204" pitchFamily="34" charset="0"/>
                <a:cs typeface="Arial" panose="020B0604020202020204" pitchFamily="34" charset="0"/>
              </a:rPr>
              <a:t>No children</a:t>
            </a:r>
          </a:p>
          <a:p>
            <a:r>
              <a:rPr lang="en-US" sz="2000" dirty="0" smtClean="0">
                <a:latin typeface="Arial" panose="020B0604020202020204" pitchFamily="34" charset="0"/>
                <a:cs typeface="Arial" panose="020B0604020202020204" pitchFamily="34" charset="0"/>
              </a:rPr>
              <a:t>No pets</a:t>
            </a:r>
          </a:p>
          <a:p>
            <a:r>
              <a:rPr lang="en-US" sz="2000" dirty="0" smtClean="0">
                <a:latin typeface="Arial" panose="020B0604020202020204" pitchFamily="34" charset="0"/>
                <a:cs typeface="Arial" panose="020B0604020202020204" pitchFamily="34" charset="0"/>
              </a:rPr>
              <a:t>No mobile phones (Ringer off); No talking on the phone during the meeting</a:t>
            </a:r>
          </a:p>
          <a:p>
            <a:r>
              <a:rPr lang="en-US" sz="2000" dirty="0" smtClean="0">
                <a:latin typeface="Arial" panose="020B0604020202020204" pitchFamily="34" charset="0"/>
                <a:cs typeface="Arial" panose="020B0604020202020204" pitchFamily="34" charset="0"/>
              </a:rPr>
              <a:t>No laptop, No web-surfing</a:t>
            </a:r>
          </a:p>
          <a:p>
            <a:r>
              <a:rPr lang="en-US" sz="2000" dirty="0" smtClean="0">
                <a:latin typeface="Arial" panose="020B0604020202020204" pitchFamily="34" charset="0"/>
                <a:cs typeface="Arial" panose="020B0604020202020204" pitchFamily="34" charset="0"/>
              </a:rPr>
              <a:t>No handiwork/No Knitting</a:t>
            </a:r>
          </a:p>
          <a:p>
            <a:r>
              <a:rPr lang="en-US" sz="2000" dirty="0" smtClean="0">
                <a:latin typeface="Arial" panose="020B0604020202020204" pitchFamily="34" charset="0"/>
                <a:cs typeface="Arial" panose="020B0604020202020204" pitchFamily="34" charset="0"/>
              </a:rPr>
              <a:t>No monopolizing the discussion</a:t>
            </a:r>
          </a:p>
          <a:p>
            <a:r>
              <a:rPr lang="en-US" sz="2000" dirty="0" smtClean="0">
                <a:latin typeface="Arial" panose="020B0604020202020204" pitchFamily="34" charset="0"/>
                <a:cs typeface="Arial" panose="020B0604020202020204" pitchFamily="34" charset="0"/>
              </a:rPr>
              <a:t>Anything else?</a:t>
            </a:r>
          </a:p>
          <a:p>
            <a:endParaRPr lang="en-US" dirty="0"/>
          </a:p>
        </p:txBody>
      </p:sp>
    </p:spTree>
    <p:extLst>
      <p:ext uri="{BB962C8B-B14F-4D97-AF65-F5344CB8AC3E}">
        <p14:creationId xmlns:p14="http://schemas.microsoft.com/office/powerpoint/2010/main" val="30500017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656050"/>
          </a:xfrm>
        </p:spPr>
        <p:txBody>
          <a:bodyPr>
            <a:normAutofit/>
          </a:bodyPr>
          <a:lstStyle/>
          <a:p>
            <a:r>
              <a:rPr lang="en-US" sz="2500" b="1" dirty="0">
                <a:solidFill>
                  <a:schemeClr val="accent2">
                    <a:lumMod val="75000"/>
                  </a:schemeClr>
                </a:solidFill>
                <a:latin typeface="Arial Black" panose="020B0A04020102020204" pitchFamily="34" charset="0"/>
              </a:rPr>
              <a:t>Role of the Discussion Leader</a:t>
            </a:r>
          </a:p>
        </p:txBody>
      </p:sp>
      <p:sp>
        <p:nvSpPr>
          <p:cNvPr id="3" name="Content Placeholder 2"/>
          <p:cNvSpPr>
            <a:spLocks noGrp="1"/>
          </p:cNvSpPr>
          <p:nvPr>
            <p:ph idx="1"/>
          </p:nvPr>
        </p:nvSpPr>
        <p:spPr>
          <a:xfrm>
            <a:off x="2589212" y="1476103"/>
            <a:ext cx="8915400" cy="4741817"/>
          </a:xfrm>
        </p:spPr>
        <p:txBody>
          <a:bodyPr>
            <a:normAutofit/>
          </a:bodyPr>
          <a:lstStyle/>
          <a:p>
            <a:r>
              <a:rPr lang="en-US" dirty="0">
                <a:latin typeface="Arial" panose="020B0604020202020204" pitchFamily="34" charset="0"/>
                <a:cs typeface="Arial" panose="020B0604020202020204" pitchFamily="34" charset="0"/>
              </a:rPr>
              <a:t>Every member of the group gets to be the Discussion Leader </a:t>
            </a:r>
            <a:r>
              <a:rPr lang="en-US" dirty="0" smtClean="0">
                <a:latin typeface="Arial" panose="020B0604020202020204" pitchFamily="34" charset="0"/>
                <a:cs typeface="Arial" panose="020B0604020202020204" pitchFamily="34" charset="0"/>
              </a:rPr>
              <a:t>once.</a:t>
            </a:r>
          </a:p>
          <a:p>
            <a:r>
              <a:rPr lang="en-US" dirty="0">
                <a:latin typeface="Arial" panose="020B0604020202020204" pitchFamily="34" charset="0"/>
                <a:cs typeface="Arial" panose="020B0604020202020204" pitchFamily="34" charset="0"/>
              </a:rPr>
              <a:t>T</a:t>
            </a:r>
            <a:r>
              <a:rPr lang="en-US" dirty="0" smtClean="0">
                <a:latin typeface="Arial" panose="020B0604020202020204" pitchFamily="34" charset="0"/>
                <a:cs typeface="Arial" panose="020B0604020202020204" pitchFamily="34" charset="0"/>
              </a:rPr>
              <a:t>he </a:t>
            </a:r>
            <a:r>
              <a:rPr lang="en-US" dirty="0">
                <a:latin typeface="Arial" panose="020B0604020202020204" pitchFamily="34" charset="0"/>
                <a:cs typeface="Arial" panose="020B0604020202020204" pitchFamily="34" charset="0"/>
              </a:rPr>
              <a:t>Discussion Leader will provide a non-spoiler synopsis of the book. The Discussion Leader may provide a few book-specific (non-spoiler) discussion </a:t>
            </a:r>
            <a:r>
              <a:rPr lang="en-US" dirty="0" smtClean="0">
                <a:latin typeface="Arial" panose="020B0604020202020204" pitchFamily="34" charset="0"/>
                <a:cs typeface="Arial" panose="020B0604020202020204" pitchFamily="34" charset="0"/>
              </a:rPr>
              <a:t>questions.</a:t>
            </a:r>
          </a:p>
          <a:p>
            <a:r>
              <a:rPr lang="en-US" dirty="0" smtClean="0">
                <a:latin typeface="Arial" panose="020B0604020202020204" pitchFamily="34" charset="0"/>
                <a:cs typeface="Arial" panose="020B0604020202020204" pitchFamily="34" charset="0"/>
              </a:rPr>
              <a:t>The Discussion Leader may provide a brief biography of the author if it helps with the understanding of the novel, a list of characters (especially, if the character list is long and it is a complex novel/movie, and other guides, if they are helpful (such as a copy of a map, if the novel/movie involves travel and set in several locations)</a:t>
            </a:r>
          </a:p>
          <a:p>
            <a:r>
              <a:rPr lang="en-US" dirty="0" smtClean="0">
                <a:latin typeface="Arial" panose="020B0604020202020204" pitchFamily="34" charset="0"/>
                <a:cs typeface="Arial" panose="020B0604020202020204" pitchFamily="34" charset="0"/>
              </a:rPr>
              <a:t>The Discussion Leader will send a reminder email with the name of the book/movie, date/time of the meeting, address of the meeting, and if the group has agreed – details of food, beverage, and even dress.</a:t>
            </a:r>
          </a:p>
          <a:p>
            <a:r>
              <a:rPr lang="en-US" dirty="0" smtClean="0">
                <a:latin typeface="Arial" panose="020B0604020202020204" pitchFamily="34" charset="0"/>
                <a:cs typeface="Arial" panose="020B0604020202020204" pitchFamily="34" charset="0"/>
              </a:rPr>
              <a:t>The Discussion Leader will attend the meetings and manage the discussion – stop side conversations, make sure members comments are short and relevant, make sure each member gets a chance to speak, etc.</a:t>
            </a:r>
            <a:endParaRPr lang="en-US"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9607791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08301"/>
          </a:xfrm>
        </p:spPr>
        <p:txBody>
          <a:bodyPr/>
          <a:lstStyle/>
          <a:p>
            <a:r>
              <a:rPr lang="en-US" sz="2500" b="1" dirty="0">
                <a:solidFill>
                  <a:schemeClr val="accent2">
                    <a:lumMod val="75000"/>
                  </a:schemeClr>
                </a:solidFill>
                <a:latin typeface="Arial Black" panose="020B0A04020102020204" pitchFamily="34" charset="0"/>
              </a:rPr>
              <a:t>The Art of Discussion</a:t>
            </a:r>
          </a:p>
        </p:txBody>
      </p:sp>
      <p:sp>
        <p:nvSpPr>
          <p:cNvPr id="3" name="Content Placeholder 2"/>
          <p:cNvSpPr>
            <a:spLocks noGrp="1"/>
          </p:cNvSpPr>
          <p:nvPr>
            <p:ph idx="1"/>
          </p:nvPr>
        </p:nvSpPr>
        <p:spPr>
          <a:xfrm>
            <a:off x="2589212" y="1240971"/>
            <a:ext cx="8915400" cy="5068389"/>
          </a:xfrm>
        </p:spPr>
        <p:txBody>
          <a:bodyPr>
            <a:normAutofit lnSpcReduction="10000"/>
          </a:bodyPr>
          <a:lstStyle/>
          <a:p>
            <a:pPr marL="0" indent="0">
              <a:buNone/>
            </a:pPr>
            <a:r>
              <a:rPr lang="en-US" dirty="0" smtClean="0">
                <a:latin typeface="Arial" panose="020B0604020202020204" pitchFamily="34" charset="0"/>
                <a:cs typeface="Arial" panose="020B0604020202020204" pitchFamily="34" charset="0"/>
              </a:rPr>
              <a:t>Listen – Think – Participate</a:t>
            </a:r>
          </a:p>
          <a:p>
            <a:r>
              <a:rPr lang="en-US" dirty="0" smtClean="0">
                <a:latin typeface="Arial" panose="020B0604020202020204" pitchFamily="34" charset="0"/>
                <a:cs typeface="Arial" panose="020B0604020202020204" pitchFamily="34" charset="0"/>
              </a:rPr>
              <a:t>Total listening</a:t>
            </a:r>
          </a:p>
          <a:p>
            <a:pPr lvl="1"/>
            <a:r>
              <a:rPr lang="en-US" dirty="0" smtClean="0">
                <a:latin typeface="Arial" panose="020B0604020202020204" pitchFamily="34" charset="0"/>
                <a:cs typeface="Arial" panose="020B0604020202020204" pitchFamily="34" charset="0"/>
              </a:rPr>
              <a:t>Concentrate fully on what the speaker is saying</a:t>
            </a:r>
          </a:p>
          <a:p>
            <a:pPr lvl="1"/>
            <a:r>
              <a:rPr lang="en-US" dirty="0" smtClean="0">
                <a:latin typeface="Arial" panose="020B0604020202020204" pitchFamily="34" charset="0"/>
                <a:cs typeface="Arial" panose="020B0604020202020204" pitchFamily="34" charset="0"/>
              </a:rPr>
              <a:t>Avoid mentally formulating a verbal response before the speaker has finished</a:t>
            </a:r>
          </a:p>
          <a:p>
            <a:pPr lvl="1"/>
            <a:r>
              <a:rPr lang="en-US" dirty="0" smtClean="0">
                <a:latin typeface="Arial" panose="020B0604020202020204" pitchFamily="34" charset="0"/>
                <a:cs typeface="Arial" panose="020B0604020202020204" pitchFamily="34" charset="0"/>
              </a:rPr>
              <a:t>Fight the tendency to interrupt</a:t>
            </a:r>
          </a:p>
          <a:p>
            <a:r>
              <a:rPr lang="en-US" dirty="0" smtClean="0">
                <a:latin typeface="Arial" panose="020B0604020202020204" pitchFamily="34" charset="0"/>
                <a:cs typeface="Arial" panose="020B0604020202020204" pitchFamily="34" charset="0"/>
              </a:rPr>
              <a:t>Deep thinking (mostly done while reading/watching the book/movie</a:t>
            </a:r>
          </a:p>
          <a:p>
            <a:pPr marL="457200" lvl="1" indent="0">
              <a:buNone/>
            </a:pPr>
            <a:r>
              <a:rPr lang="en-US" sz="1800" dirty="0" smtClean="0">
                <a:latin typeface="Arial" panose="020B0604020202020204" pitchFamily="34" charset="0"/>
                <a:cs typeface="Arial" panose="020B0604020202020204" pitchFamily="34" charset="0"/>
              </a:rPr>
              <a:t>Ask questions:</a:t>
            </a:r>
          </a:p>
          <a:p>
            <a:pPr lvl="1"/>
            <a:r>
              <a:rPr lang="en-US" dirty="0" smtClean="0">
                <a:latin typeface="Arial" panose="020B0604020202020204" pitchFamily="34" charset="0"/>
                <a:cs typeface="Arial" panose="020B0604020202020204" pitchFamily="34" charset="0"/>
              </a:rPr>
              <a:t>Clarification – What happened? When did it happen? Where did it happen? What is the author/protagonist saying? What was the character feeling/thinking/really saying?</a:t>
            </a:r>
          </a:p>
          <a:p>
            <a:pPr lvl="1"/>
            <a:r>
              <a:rPr lang="en-US" dirty="0" smtClean="0">
                <a:latin typeface="Arial" panose="020B0604020202020204" pitchFamily="34" charset="0"/>
                <a:cs typeface="Arial" panose="020B0604020202020204" pitchFamily="34" charset="0"/>
              </a:rPr>
              <a:t>Penetration – Why did the protagonist do/say? Why did the author …?</a:t>
            </a:r>
          </a:p>
          <a:p>
            <a:pPr lvl="1"/>
            <a:r>
              <a:rPr lang="en-US" dirty="0" smtClean="0">
                <a:latin typeface="Arial" panose="020B0604020202020204" pitchFamily="34" charset="0"/>
                <a:cs typeface="Arial" panose="020B0604020202020204" pitchFamily="34" charset="0"/>
              </a:rPr>
              <a:t>Assessment – Was the author/protagonist wrong/right in …?</a:t>
            </a:r>
          </a:p>
          <a:p>
            <a:r>
              <a:rPr lang="en-US" dirty="0" smtClean="0">
                <a:latin typeface="Arial" panose="020B0604020202020204" pitchFamily="34" charset="0"/>
                <a:cs typeface="Arial" panose="020B0604020202020204" pitchFamily="34" charset="0"/>
              </a:rPr>
              <a:t>Active participation</a:t>
            </a:r>
          </a:p>
          <a:p>
            <a:pPr lvl="1"/>
            <a:r>
              <a:rPr lang="en-US" dirty="0" smtClean="0">
                <a:latin typeface="Arial" panose="020B0604020202020204" pitchFamily="34" charset="0"/>
                <a:cs typeface="Arial" panose="020B0604020202020204" pitchFamily="34" charset="0"/>
              </a:rPr>
              <a:t>Stay relevant</a:t>
            </a:r>
          </a:p>
          <a:p>
            <a:pPr lvl="1"/>
            <a:r>
              <a:rPr lang="en-US" dirty="0" smtClean="0">
                <a:latin typeface="Arial" panose="020B0604020202020204" pitchFamily="34" charset="0"/>
                <a:cs typeface="Arial" panose="020B0604020202020204" pitchFamily="34" charset="0"/>
              </a:rPr>
              <a:t>Be polite. Remember: Your opinion, not you, is being discussed</a:t>
            </a:r>
          </a:p>
          <a:p>
            <a:pPr lvl="1"/>
            <a:endParaRPr lang="en-US" dirty="0"/>
          </a:p>
          <a:p>
            <a:pPr marL="57150" indent="0">
              <a:buNone/>
            </a:pPr>
            <a:endParaRPr lang="en-US" dirty="0"/>
          </a:p>
        </p:txBody>
      </p:sp>
    </p:spTree>
    <p:extLst>
      <p:ext uri="{BB962C8B-B14F-4D97-AF65-F5344CB8AC3E}">
        <p14:creationId xmlns:p14="http://schemas.microsoft.com/office/powerpoint/2010/main" val="31637601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682176"/>
          </a:xfrm>
        </p:spPr>
        <p:txBody>
          <a:bodyPr>
            <a:normAutofit/>
          </a:bodyPr>
          <a:lstStyle/>
          <a:p>
            <a:r>
              <a:rPr lang="en-US" sz="2500" b="1" dirty="0">
                <a:solidFill>
                  <a:schemeClr val="accent2">
                    <a:lumMod val="75000"/>
                  </a:schemeClr>
                </a:solidFill>
                <a:latin typeface="Arial Black" panose="020B0A04020102020204" pitchFamily="34" charset="0"/>
              </a:rPr>
              <a:t>Levels of Discussion</a:t>
            </a:r>
          </a:p>
        </p:txBody>
      </p:sp>
      <p:sp>
        <p:nvSpPr>
          <p:cNvPr id="3" name="Content Placeholder 2"/>
          <p:cNvSpPr>
            <a:spLocks noGrp="1"/>
          </p:cNvSpPr>
          <p:nvPr>
            <p:ph idx="1"/>
          </p:nvPr>
        </p:nvSpPr>
        <p:spPr>
          <a:xfrm>
            <a:off x="2589212" y="1449977"/>
            <a:ext cx="8915400" cy="4461246"/>
          </a:xfrm>
        </p:spPr>
        <p:txBody>
          <a:bodyPr/>
          <a:lstStyle/>
          <a:p>
            <a:r>
              <a:rPr lang="en-US" sz="2000" dirty="0" smtClean="0">
                <a:latin typeface="Arial" panose="020B0604020202020204" pitchFamily="34" charset="0"/>
                <a:cs typeface="Arial" panose="020B0604020202020204" pitchFamily="34" charset="0"/>
              </a:rPr>
              <a:t>First level of discussion – emotional responses to the character’s actions and reactions</a:t>
            </a:r>
          </a:p>
          <a:p>
            <a:pPr lvl="1"/>
            <a:r>
              <a:rPr lang="en-US" sz="2000" dirty="0" smtClean="0">
                <a:latin typeface="Arial" panose="020B0604020202020204" pitchFamily="34" charset="0"/>
                <a:cs typeface="Arial" panose="020B0604020202020204" pitchFamily="34" charset="0"/>
              </a:rPr>
              <a:t>Where assessing actions and reactions engenders value judgments – ethical and moral evaluations that are dependent on individual members’ personalities, experiences, mindsets, and knowledge</a:t>
            </a:r>
          </a:p>
          <a:p>
            <a:pPr lvl="1"/>
            <a:r>
              <a:rPr lang="en-US" sz="2000" dirty="0" smtClean="0">
                <a:latin typeface="Arial" panose="020B0604020202020204" pitchFamily="34" charset="0"/>
                <a:cs typeface="Arial" panose="020B0604020202020204" pitchFamily="34" charset="0"/>
              </a:rPr>
              <a:t>Where the story and the (fictional) characters pushes members to understand and sometimes confront the moments and possibilities and tragedies and triumphs of their own lives</a:t>
            </a:r>
          </a:p>
          <a:p>
            <a:pPr lvl="1"/>
            <a:r>
              <a:rPr lang="en-US" sz="2000" dirty="0" smtClean="0">
                <a:latin typeface="Arial" panose="020B0604020202020204" pitchFamily="34" charset="0"/>
                <a:cs typeface="Arial" panose="020B0604020202020204" pitchFamily="34" charset="0"/>
              </a:rPr>
              <a:t>Where delving deeper opens up areas of discussion such as pop culture, psychology, philosophy, history, science, and art. Avoid politics and sensitive topics, if possible.</a:t>
            </a:r>
          </a:p>
          <a:p>
            <a:pPr lvl="1"/>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209522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38930"/>
          </a:xfrm>
        </p:spPr>
        <p:txBody>
          <a:bodyPr/>
          <a:lstStyle/>
          <a:p>
            <a:r>
              <a:rPr lang="en-US" sz="2500" b="1" dirty="0">
                <a:solidFill>
                  <a:schemeClr val="accent2">
                    <a:lumMod val="75000"/>
                  </a:schemeClr>
                </a:solidFill>
                <a:latin typeface="Arial Black" panose="020B0A04020102020204" pitchFamily="34" charset="0"/>
              </a:rPr>
              <a:t>Levels of Discussion</a:t>
            </a:r>
            <a:endParaRPr lang="en-US" dirty="0">
              <a:solidFill>
                <a:schemeClr val="accent2">
                  <a:lumMod val="75000"/>
                </a:schemeClr>
              </a:solidFill>
            </a:endParaRPr>
          </a:p>
        </p:txBody>
      </p:sp>
      <p:sp>
        <p:nvSpPr>
          <p:cNvPr id="3" name="Content Placeholder 2"/>
          <p:cNvSpPr>
            <a:spLocks noGrp="1"/>
          </p:cNvSpPr>
          <p:nvPr>
            <p:ph idx="1"/>
          </p:nvPr>
        </p:nvSpPr>
        <p:spPr>
          <a:xfrm>
            <a:off x="2497772" y="1463040"/>
            <a:ext cx="8915400" cy="4121611"/>
          </a:xfrm>
        </p:spPr>
        <p:txBody>
          <a:bodyPr/>
          <a:lstStyle/>
          <a:p>
            <a:r>
              <a:rPr lang="en-US" dirty="0">
                <a:latin typeface="Arial" panose="020B0604020202020204" pitchFamily="34" charset="0"/>
                <a:cs typeface="Arial" panose="020B0604020202020204" pitchFamily="34" charset="0"/>
              </a:rPr>
              <a:t>Second level of discussion – examine the literary merit of the novel and the technical/creative aspects of the </a:t>
            </a:r>
            <a:r>
              <a:rPr lang="en-US" dirty="0" smtClean="0">
                <a:latin typeface="Arial" panose="020B0604020202020204" pitchFamily="34" charset="0"/>
                <a:cs typeface="Arial" panose="020B0604020202020204" pitchFamily="34" charset="0"/>
              </a:rPr>
              <a:t>film-making process</a:t>
            </a:r>
          </a:p>
          <a:p>
            <a:pPr lvl="1"/>
            <a:r>
              <a:rPr lang="en-US" sz="1800" dirty="0">
                <a:latin typeface="Arial" panose="020B0604020202020204" pitchFamily="34" charset="0"/>
                <a:cs typeface="Arial" panose="020B0604020202020204" pitchFamily="34" charset="0"/>
              </a:rPr>
              <a:t>Examining the literary merit of the novel. Understanding the novel and the appreciation of the art of writing and close reading.</a:t>
            </a:r>
          </a:p>
          <a:p>
            <a:pPr lvl="1"/>
            <a:r>
              <a:rPr lang="en-US" sz="1800" dirty="0">
                <a:latin typeface="Arial" panose="020B0604020202020204" pitchFamily="34" charset="0"/>
                <a:cs typeface="Arial" panose="020B0604020202020204" pitchFamily="34" charset="0"/>
              </a:rPr>
              <a:t>Examine </a:t>
            </a:r>
            <a:r>
              <a:rPr lang="en-US" sz="1800" dirty="0" smtClean="0">
                <a:latin typeface="Arial" panose="020B0604020202020204" pitchFamily="34" charset="0"/>
                <a:cs typeface="Arial" panose="020B0604020202020204" pitchFamily="34" charset="0"/>
              </a:rPr>
              <a:t>and compare the </a:t>
            </a:r>
            <a:r>
              <a:rPr lang="en-US" sz="1800" dirty="0">
                <a:latin typeface="Arial" panose="020B0604020202020204" pitchFamily="34" charset="0"/>
                <a:cs typeface="Arial" panose="020B0604020202020204" pitchFamily="34" charset="0"/>
              </a:rPr>
              <a:t>basic elements of the novel and the film - theme, plot and narrative structure, point of view, characterizations, imagery and descriptions, and the use of irony, symbols, motifs.</a:t>
            </a:r>
          </a:p>
          <a:p>
            <a:pPr lvl="1"/>
            <a:r>
              <a:rPr lang="en-US" sz="1800" dirty="0">
                <a:latin typeface="Arial" panose="020B0604020202020204" pitchFamily="34" charset="0"/>
                <a:cs typeface="Arial" panose="020B0604020202020204" pitchFamily="34" charset="0"/>
              </a:rPr>
              <a:t>Discover and examine the complex art of filmmaking, including production design, special effects, cinematography, film editing, sound effects and music, dialogue, acting, and directing.</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452218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300" b="1" dirty="0">
                <a:solidFill>
                  <a:schemeClr val="accent2">
                    <a:lumMod val="75000"/>
                  </a:schemeClr>
                </a:solidFill>
                <a:latin typeface="Arial Black" panose="020B0A04020102020204" pitchFamily="34" charset="0"/>
              </a:rPr>
              <a:t>Genres</a:t>
            </a:r>
            <a:r>
              <a:rPr lang="en-US" sz="2300" b="1" dirty="0" smtClean="0">
                <a:solidFill>
                  <a:schemeClr val="accent2">
                    <a:lumMod val="75000"/>
                  </a:schemeClr>
                </a:solidFill>
                <a:latin typeface="Arial Black" panose="020B0A04020102020204" pitchFamily="34" charset="0"/>
              </a:rPr>
              <a:t>: Drama</a:t>
            </a:r>
            <a:endParaRPr lang="en-US" dirty="0">
              <a:solidFill>
                <a:schemeClr val="accent2">
                  <a:lumMod val="75000"/>
                </a:schemeClr>
              </a:solidFill>
            </a:endParaRPr>
          </a:p>
        </p:txBody>
      </p:sp>
      <p:sp>
        <p:nvSpPr>
          <p:cNvPr id="3" name="Content Placeholder 2"/>
          <p:cNvSpPr>
            <a:spLocks noGrp="1"/>
          </p:cNvSpPr>
          <p:nvPr>
            <p:ph idx="1"/>
          </p:nvPr>
        </p:nvSpPr>
        <p:spPr>
          <a:xfrm>
            <a:off x="2589212" y="1371600"/>
            <a:ext cx="8915400" cy="4937760"/>
          </a:xfrm>
        </p:spPr>
        <p:txBody>
          <a:bodyPr>
            <a:normAutofit fontScale="92500" lnSpcReduction="10000"/>
          </a:bodyPr>
          <a:lstStyle/>
          <a:p>
            <a:pPr lvl="0"/>
            <a:r>
              <a:rPr lang="en-US" sz="1900" dirty="0">
                <a:latin typeface="Arial" panose="020B0604020202020204" pitchFamily="34" charset="0"/>
                <a:cs typeface="Arial" panose="020B0604020202020204" pitchFamily="34" charset="0"/>
              </a:rPr>
              <a:t>A Clockwork Orange – 1971</a:t>
            </a:r>
          </a:p>
          <a:p>
            <a:pPr lvl="0"/>
            <a:r>
              <a:rPr lang="en-US" sz="1900" dirty="0">
                <a:latin typeface="Arial" panose="020B0604020202020204" pitchFamily="34" charset="0"/>
                <a:cs typeface="Arial" panose="020B0604020202020204" pitchFamily="34" charset="0"/>
              </a:rPr>
              <a:t>An Education -2009</a:t>
            </a:r>
          </a:p>
          <a:p>
            <a:pPr lvl="0"/>
            <a:r>
              <a:rPr lang="en-US" sz="1900" dirty="0" smtClean="0">
                <a:latin typeface="Arial" panose="020B0604020202020204" pitchFamily="34" charset="0"/>
                <a:cs typeface="Arial" panose="020B0604020202020204" pitchFamily="34" charset="0"/>
              </a:rPr>
              <a:t>Grapes of Wrath </a:t>
            </a:r>
            <a:r>
              <a:rPr lang="en-US" sz="1900" dirty="0">
                <a:latin typeface="Arial" panose="020B0604020202020204" pitchFamily="34" charset="0"/>
                <a:cs typeface="Arial" panose="020B0604020202020204" pitchFamily="34" charset="0"/>
              </a:rPr>
              <a:t>-</a:t>
            </a:r>
            <a:r>
              <a:rPr lang="en-US" sz="1900" dirty="0" smtClean="0">
                <a:latin typeface="Arial" panose="020B0604020202020204" pitchFamily="34" charset="0"/>
                <a:cs typeface="Arial" panose="020B0604020202020204" pitchFamily="34" charset="0"/>
              </a:rPr>
              <a:t>1940</a:t>
            </a:r>
          </a:p>
          <a:p>
            <a:pPr lvl="0"/>
            <a:r>
              <a:rPr lang="en-US" sz="1900" dirty="0" smtClean="0">
                <a:latin typeface="Arial" panose="020B0604020202020204" pitchFamily="34" charset="0"/>
                <a:cs typeface="Arial" panose="020B0604020202020204" pitchFamily="34" charset="0"/>
              </a:rPr>
              <a:t>Gods </a:t>
            </a:r>
            <a:r>
              <a:rPr lang="en-US" sz="1900" dirty="0">
                <a:latin typeface="Arial" panose="020B0604020202020204" pitchFamily="34" charset="0"/>
                <a:cs typeface="Arial" panose="020B0604020202020204" pitchFamily="34" charset="0"/>
              </a:rPr>
              <a:t>and Monsters – 1998 (Father of Frankenstein by Christopher Bram)</a:t>
            </a:r>
          </a:p>
          <a:p>
            <a:pPr lvl="0"/>
            <a:r>
              <a:rPr lang="en-US" sz="1900" dirty="0">
                <a:latin typeface="Arial" panose="020B0604020202020204" pitchFamily="34" charset="0"/>
                <a:cs typeface="Arial" panose="020B0604020202020204" pitchFamily="34" charset="0"/>
              </a:rPr>
              <a:t>Kiss of the Spider Woman – 1985</a:t>
            </a:r>
          </a:p>
          <a:p>
            <a:pPr lvl="0"/>
            <a:r>
              <a:rPr lang="en-US" sz="1900" dirty="0">
                <a:latin typeface="Arial" panose="020B0604020202020204" pitchFamily="34" charset="0"/>
                <a:cs typeface="Arial" panose="020B0604020202020204" pitchFamily="34" charset="0"/>
              </a:rPr>
              <a:t>Moonlight – 2016 (In Moonlight Black Boys Look Blue by </a:t>
            </a:r>
            <a:r>
              <a:rPr lang="en-US" sz="1900" dirty="0" err="1">
                <a:latin typeface="Arial" panose="020B0604020202020204" pitchFamily="34" charset="0"/>
                <a:cs typeface="Arial" panose="020B0604020202020204" pitchFamily="34" charset="0"/>
              </a:rPr>
              <a:t>Tarell</a:t>
            </a:r>
            <a:r>
              <a:rPr lang="en-US" sz="1900" dirty="0">
                <a:latin typeface="Arial" panose="020B0604020202020204" pitchFamily="34" charset="0"/>
                <a:cs typeface="Arial" panose="020B0604020202020204" pitchFamily="34" charset="0"/>
              </a:rPr>
              <a:t> Alvin </a:t>
            </a:r>
            <a:r>
              <a:rPr lang="en-US" sz="1900" dirty="0" err="1">
                <a:latin typeface="Arial" panose="020B0604020202020204" pitchFamily="34" charset="0"/>
                <a:cs typeface="Arial" panose="020B0604020202020204" pitchFamily="34" charset="0"/>
              </a:rPr>
              <a:t>McCraney</a:t>
            </a:r>
            <a:r>
              <a:rPr lang="en-US" sz="1900" dirty="0">
                <a:latin typeface="Arial" panose="020B0604020202020204" pitchFamily="34" charset="0"/>
                <a:cs typeface="Arial" panose="020B0604020202020204" pitchFamily="34" charset="0"/>
              </a:rPr>
              <a:t>)</a:t>
            </a:r>
          </a:p>
          <a:p>
            <a:pPr lvl="0"/>
            <a:r>
              <a:rPr lang="en-US" sz="1900" dirty="0" err="1">
                <a:latin typeface="Arial" panose="020B0604020202020204" pitchFamily="34" charset="0"/>
                <a:cs typeface="Arial" panose="020B0604020202020204" pitchFamily="34" charset="0"/>
              </a:rPr>
              <a:t>Mudbound</a:t>
            </a:r>
            <a:r>
              <a:rPr lang="en-US" sz="1900" dirty="0">
                <a:latin typeface="Arial" panose="020B0604020202020204" pitchFamily="34" charset="0"/>
                <a:cs typeface="Arial" panose="020B0604020202020204" pitchFamily="34" charset="0"/>
              </a:rPr>
              <a:t> – 2017</a:t>
            </a:r>
          </a:p>
          <a:p>
            <a:pPr lvl="0"/>
            <a:r>
              <a:rPr lang="en-US" sz="1900" dirty="0">
                <a:latin typeface="Arial" panose="020B0604020202020204" pitchFamily="34" charset="0"/>
                <a:cs typeface="Arial" panose="020B0604020202020204" pitchFamily="34" charset="0"/>
              </a:rPr>
              <a:t>Notes on a Scandal – 2006</a:t>
            </a:r>
          </a:p>
          <a:p>
            <a:pPr lvl="0"/>
            <a:r>
              <a:rPr lang="en-US" sz="1900" dirty="0">
                <a:latin typeface="Arial" panose="020B0604020202020204" pitchFamily="34" charset="0"/>
                <a:cs typeface="Arial" panose="020B0604020202020204" pitchFamily="34" charset="0"/>
              </a:rPr>
              <a:t>Requiem for a Dream – 2000</a:t>
            </a:r>
          </a:p>
          <a:p>
            <a:pPr lvl="0"/>
            <a:r>
              <a:rPr lang="en-US" sz="1900" dirty="0">
                <a:latin typeface="Arial" panose="020B0604020202020204" pitchFamily="34" charset="0"/>
                <a:cs typeface="Arial" panose="020B0604020202020204" pitchFamily="34" charset="0"/>
              </a:rPr>
              <a:t>Room -2015</a:t>
            </a:r>
          </a:p>
          <a:p>
            <a:pPr lvl="0"/>
            <a:r>
              <a:rPr lang="en-US" sz="1900" dirty="0">
                <a:latin typeface="Arial" panose="020B0604020202020204" pitchFamily="34" charset="0"/>
                <a:cs typeface="Arial" panose="020B0604020202020204" pitchFamily="34" charset="0"/>
              </a:rPr>
              <a:t>Sophie’s Choice - 1982</a:t>
            </a:r>
          </a:p>
          <a:p>
            <a:pPr lvl="0"/>
            <a:r>
              <a:rPr lang="en-US" sz="1900" dirty="0">
                <a:latin typeface="Arial" panose="020B0604020202020204" pitchFamily="34" charset="0"/>
                <a:cs typeface="Arial" panose="020B0604020202020204" pitchFamily="34" charset="0"/>
              </a:rPr>
              <a:t>The Accidental Tourist – 1988</a:t>
            </a:r>
          </a:p>
          <a:p>
            <a:pPr lvl="0"/>
            <a:r>
              <a:rPr lang="en-US" sz="1900" dirty="0">
                <a:latin typeface="Arial" panose="020B0604020202020204" pitchFamily="34" charset="0"/>
                <a:cs typeface="Arial" panose="020B0604020202020204" pitchFamily="34" charset="0"/>
              </a:rPr>
              <a:t>The Cider House Rules – 1999</a:t>
            </a:r>
          </a:p>
          <a:p>
            <a:endParaRPr lang="en-US" dirty="0"/>
          </a:p>
        </p:txBody>
      </p:sp>
    </p:spTree>
    <p:extLst>
      <p:ext uri="{BB962C8B-B14F-4D97-AF65-F5344CB8AC3E}">
        <p14:creationId xmlns:p14="http://schemas.microsoft.com/office/powerpoint/2010/main" val="35875014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300" b="1" dirty="0">
                <a:solidFill>
                  <a:schemeClr val="accent2">
                    <a:lumMod val="75000"/>
                  </a:schemeClr>
                </a:solidFill>
                <a:latin typeface="Arial Black" panose="020B0A04020102020204" pitchFamily="34" charset="0"/>
              </a:rPr>
              <a:t>Genres</a:t>
            </a:r>
            <a:r>
              <a:rPr lang="en-US" sz="2300" b="1" dirty="0" smtClean="0">
                <a:solidFill>
                  <a:schemeClr val="accent2">
                    <a:lumMod val="75000"/>
                  </a:schemeClr>
                </a:solidFill>
                <a:latin typeface="Arial Black" panose="020B0A04020102020204" pitchFamily="34" charset="0"/>
              </a:rPr>
              <a:t>: Drama (contd.)</a:t>
            </a:r>
            <a:endParaRPr lang="en-US" dirty="0">
              <a:solidFill>
                <a:schemeClr val="accent2">
                  <a:lumMod val="75000"/>
                </a:schemeClr>
              </a:solidFill>
            </a:endParaRPr>
          </a:p>
        </p:txBody>
      </p:sp>
      <p:sp>
        <p:nvSpPr>
          <p:cNvPr id="3" name="Content Placeholder 2"/>
          <p:cNvSpPr>
            <a:spLocks noGrp="1"/>
          </p:cNvSpPr>
          <p:nvPr>
            <p:ph idx="1"/>
          </p:nvPr>
        </p:nvSpPr>
        <p:spPr>
          <a:xfrm>
            <a:off x="2589212" y="1358537"/>
            <a:ext cx="8915400" cy="4552685"/>
          </a:xfrm>
        </p:spPr>
        <p:txBody>
          <a:bodyPr/>
          <a:lstStyle/>
          <a:p>
            <a:pPr lvl="0"/>
            <a:r>
              <a:rPr lang="en-US" dirty="0">
                <a:latin typeface="Arial" panose="020B0604020202020204" pitchFamily="34" charset="0"/>
                <a:cs typeface="Arial" panose="020B0604020202020204" pitchFamily="34" charset="0"/>
              </a:rPr>
              <a:t>The Color Purple – 1985</a:t>
            </a:r>
          </a:p>
          <a:p>
            <a:pPr lvl="0"/>
            <a:r>
              <a:rPr lang="en-US" dirty="0">
                <a:latin typeface="Arial" panose="020B0604020202020204" pitchFamily="34" charset="0"/>
                <a:cs typeface="Arial" panose="020B0604020202020204" pitchFamily="34" charset="0"/>
              </a:rPr>
              <a:t>The Hours – 2002</a:t>
            </a:r>
          </a:p>
          <a:p>
            <a:pPr lvl="0"/>
            <a:r>
              <a:rPr lang="en-US" dirty="0">
                <a:latin typeface="Arial" panose="020B0604020202020204" pitchFamily="34" charset="0"/>
                <a:cs typeface="Arial" panose="020B0604020202020204" pitchFamily="34" charset="0"/>
              </a:rPr>
              <a:t>The Shawshank Redemption – 1994 (Rita Hayworth and Shawshank Redemption by Stephen King)</a:t>
            </a:r>
          </a:p>
          <a:p>
            <a:pPr lvl="0"/>
            <a:r>
              <a:rPr lang="en-US" dirty="0">
                <a:latin typeface="Arial" panose="020B0604020202020204" pitchFamily="34" charset="0"/>
                <a:cs typeface="Arial" panose="020B0604020202020204" pitchFamily="34" charset="0"/>
              </a:rPr>
              <a:t>The Sweet Hereafter – 1997</a:t>
            </a:r>
          </a:p>
          <a:p>
            <a:pPr lvl="0"/>
            <a:r>
              <a:rPr lang="en-US" dirty="0">
                <a:latin typeface="Arial" panose="020B0604020202020204" pitchFamily="34" charset="0"/>
                <a:cs typeface="Arial" panose="020B0604020202020204" pitchFamily="34" charset="0"/>
              </a:rPr>
              <a:t>To Kill a Mockingbird – </a:t>
            </a:r>
            <a:r>
              <a:rPr lang="en-US" dirty="0" smtClean="0">
                <a:latin typeface="Arial" panose="020B0604020202020204" pitchFamily="34" charset="0"/>
                <a:cs typeface="Arial" panose="020B0604020202020204" pitchFamily="34" charset="0"/>
              </a:rPr>
              <a:t>1962</a:t>
            </a:r>
          </a:p>
          <a:p>
            <a:endParaRPr lang="en-US" dirty="0"/>
          </a:p>
        </p:txBody>
      </p:sp>
    </p:spTree>
    <p:extLst>
      <p:ext uri="{BB962C8B-B14F-4D97-AF65-F5344CB8AC3E}">
        <p14:creationId xmlns:p14="http://schemas.microsoft.com/office/powerpoint/2010/main" val="11542039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300" b="1" dirty="0">
                <a:solidFill>
                  <a:schemeClr val="accent2">
                    <a:lumMod val="75000"/>
                  </a:schemeClr>
                </a:solidFill>
                <a:latin typeface="Arial Black" panose="020B0A04020102020204" pitchFamily="34" charset="0"/>
              </a:rPr>
              <a:t>Genres</a:t>
            </a:r>
            <a:r>
              <a:rPr lang="en-US" sz="2300" b="1" dirty="0" smtClean="0">
                <a:solidFill>
                  <a:schemeClr val="accent2">
                    <a:lumMod val="75000"/>
                  </a:schemeClr>
                </a:solidFill>
                <a:latin typeface="Arial Black" panose="020B0A04020102020204" pitchFamily="34" charset="0"/>
              </a:rPr>
              <a:t>: Biographical Drama</a:t>
            </a:r>
            <a:endParaRPr lang="en-US" dirty="0">
              <a:solidFill>
                <a:schemeClr val="accent2">
                  <a:lumMod val="75000"/>
                </a:schemeClr>
              </a:solidFill>
            </a:endParaRPr>
          </a:p>
        </p:txBody>
      </p:sp>
      <p:sp>
        <p:nvSpPr>
          <p:cNvPr id="3" name="Content Placeholder 2"/>
          <p:cNvSpPr>
            <a:spLocks noGrp="1"/>
          </p:cNvSpPr>
          <p:nvPr>
            <p:ph idx="1"/>
          </p:nvPr>
        </p:nvSpPr>
        <p:spPr>
          <a:xfrm>
            <a:off x="2589212" y="1240971"/>
            <a:ext cx="8915400" cy="5251269"/>
          </a:xfrm>
        </p:spPr>
        <p:txBody>
          <a:bodyPr>
            <a:normAutofit fontScale="85000" lnSpcReduction="20000"/>
          </a:bodyPr>
          <a:lstStyle/>
          <a:p>
            <a:pPr lvl="0"/>
            <a:r>
              <a:rPr lang="en-US" dirty="0">
                <a:latin typeface="Arial" panose="020B0604020202020204" pitchFamily="34" charset="0"/>
                <a:cs typeface="Arial" panose="020B0604020202020204" pitchFamily="34" charset="0"/>
              </a:rPr>
              <a:t>12 Years a Slave – 2013</a:t>
            </a:r>
          </a:p>
          <a:p>
            <a:pPr lvl="0"/>
            <a:r>
              <a:rPr lang="en-US" dirty="0">
                <a:latin typeface="Arial" panose="020B0604020202020204" pitchFamily="34" charset="0"/>
                <a:cs typeface="Arial" panose="020B0604020202020204" pitchFamily="34" charset="0"/>
              </a:rPr>
              <a:t>127 Hours – 2010 (Between a Rock and a Hard Place by Aron Ralston)</a:t>
            </a:r>
          </a:p>
          <a:p>
            <a:pPr lvl="0"/>
            <a:r>
              <a:rPr lang="en-US" dirty="0">
                <a:latin typeface="Arial" panose="020B0604020202020204" pitchFamily="34" charset="0"/>
                <a:cs typeface="Arial" panose="020B0604020202020204" pitchFamily="34" charset="0"/>
              </a:rPr>
              <a:t>A Beautiful Mind – 2001</a:t>
            </a:r>
          </a:p>
          <a:p>
            <a:pPr lvl="0"/>
            <a:r>
              <a:rPr lang="en-US" dirty="0" err="1">
                <a:latin typeface="Arial" panose="020B0604020202020204" pitchFamily="34" charset="0"/>
                <a:cs typeface="Arial" panose="020B0604020202020204" pitchFamily="34" charset="0"/>
              </a:rPr>
              <a:t>BlackkKlansman</a:t>
            </a:r>
            <a:r>
              <a:rPr lang="en-US" dirty="0">
                <a:latin typeface="Arial" panose="020B0604020202020204" pitchFamily="34" charset="0"/>
                <a:cs typeface="Arial" panose="020B0604020202020204" pitchFamily="34" charset="0"/>
              </a:rPr>
              <a:t> – 2019</a:t>
            </a:r>
          </a:p>
          <a:p>
            <a:pPr lvl="0"/>
            <a:r>
              <a:rPr lang="en-US" dirty="0">
                <a:latin typeface="Arial" panose="020B0604020202020204" pitchFamily="34" charset="0"/>
                <a:cs typeface="Arial" panose="020B0604020202020204" pitchFamily="34" charset="0"/>
              </a:rPr>
              <a:t>Can you Ever Forgive Me? – 2018</a:t>
            </a:r>
          </a:p>
          <a:p>
            <a:pPr lvl="0"/>
            <a:r>
              <a:rPr lang="en-US" dirty="0">
                <a:latin typeface="Arial" panose="020B0604020202020204" pitchFamily="34" charset="0"/>
                <a:cs typeface="Arial" panose="020B0604020202020204" pitchFamily="34" charset="0"/>
              </a:rPr>
              <a:t>Capote – 2005</a:t>
            </a:r>
          </a:p>
          <a:p>
            <a:pPr lvl="0"/>
            <a:r>
              <a:rPr lang="en-US" dirty="0">
                <a:latin typeface="Arial" panose="020B0604020202020204" pitchFamily="34" charset="0"/>
                <a:cs typeface="Arial" panose="020B0604020202020204" pitchFamily="34" charset="0"/>
              </a:rPr>
              <a:t>In the Name of the Father – 1993 (Proved Innocent: The Story of Gerry </a:t>
            </a:r>
            <a:r>
              <a:rPr lang="en-US" dirty="0" err="1">
                <a:latin typeface="Arial" panose="020B0604020202020204" pitchFamily="34" charset="0"/>
                <a:cs typeface="Arial" panose="020B0604020202020204" pitchFamily="34" charset="0"/>
              </a:rPr>
              <a:t>Conion</a:t>
            </a:r>
            <a:r>
              <a:rPr lang="en-US" dirty="0">
                <a:latin typeface="Arial" panose="020B0604020202020204" pitchFamily="34" charset="0"/>
                <a:cs typeface="Arial" panose="020B0604020202020204" pitchFamily="34" charset="0"/>
              </a:rPr>
              <a:t> of the Guilford Four by Gerry </a:t>
            </a:r>
            <a:r>
              <a:rPr lang="en-US" dirty="0" err="1">
                <a:latin typeface="Arial" panose="020B0604020202020204" pitchFamily="34" charset="0"/>
                <a:cs typeface="Arial" panose="020B0604020202020204" pitchFamily="34" charset="0"/>
              </a:rPr>
              <a:t>Conion</a:t>
            </a:r>
            <a:r>
              <a:rPr lang="en-US" dirty="0">
                <a:latin typeface="Arial" panose="020B0604020202020204" pitchFamily="34" charset="0"/>
                <a:cs typeface="Arial" panose="020B0604020202020204" pitchFamily="34" charset="0"/>
              </a:rPr>
              <a:t>)</a:t>
            </a:r>
          </a:p>
          <a:p>
            <a:pPr lvl="0"/>
            <a:r>
              <a:rPr lang="en-US" dirty="0">
                <a:latin typeface="Arial" panose="020B0604020202020204" pitchFamily="34" charset="0"/>
                <a:cs typeface="Arial" panose="020B0604020202020204" pitchFamily="34" charset="0"/>
              </a:rPr>
              <a:t>Lion – 2016 (A Long Way Home by </a:t>
            </a:r>
            <a:r>
              <a:rPr lang="en-US" dirty="0" err="1">
                <a:latin typeface="Arial" panose="020B0604020202020204" pitchFamily="34" charset="0"/>
                <a:cs typeface="Arial" panose="020B0604020202020204" pitchFamily="34" charset="0"/>
              </a:rPr>
              <a:t>Saroo</a:t>
            </a:r>
            <a:r>
              <a:rPr lang="en-US" dirty="0">
                <a:latin typeface="Arial" panose="020B0604020202020204" pitchFamily="34" charset="0"/>
                <a:cs typeface="Arial" panose="020B0604020202020204" pitchFamily="34" charset="0"/>
              </a:rPr>
              <a:t> Brierley)</a:t>
            </a:r>
          </a:p>
          <a:p>
            <a:pPr lvl="0"/>
            <a:r>
              <a:rPr lang="en-US" dirty="0">
                <a:latin typeface="Arial" panose="020B0604020202020204" pitchFamily="34" charset="0"/>
                <a:cs typeface="Arial" panose="020B0604020202020204" pitchFamily="34" charset="0"/>
              </a:rPr>
              <a:t>Molly’s Game – 2017</a:t>
            </a:r>
          </a:p>
          <a:p>
            <a:pPr lvl="0"/>
            <a:r>
              <a:rPr lang="en-US" dirty="0">
                <a:latin typeface="Arial" panose="020B0604020202020204" pitchFamily="34" charset="0"/>
                <a:cs typeface="Arial" panose="020B0604020202020204" pitchFamily="34" charset="0"/>
              </a:rPr>
              <a:t>My Left Foot - 1989</a:t>
            </a:r>
          </a:p>
          <a:p>
            <a:pPr lvl="0"/>
            <a:r>
              <a:rPr lang="en-US" dirty="0">
                <a:latin typeface="Arial" panose="020B0604020202020204" pitchFamily="34" charset="0"/>
                <a:cs typeface="Arial" panose="020B0604020202020204" pitchFamily="34" charset="0"/>
              </a:rPr>
              <a:t>The Boy who Harnessed the Wind – 2019</a:t>
            </a:r>
          </a:p>
          <a:p>
            <a:pPr lvl="0"/>
            <a:r>
              <a:rPr lang="en-US" dirty="0">
                <a:latin typeface="Arial" panose="020B0604020202020204" pitchFamily="34" charset="0"/>
                <a:cs typeface="Arial" panose="020B0604020202020204" pitchFamily="34" charset="0"/>
              </a:rPr>
              <a:t>The Diving Bell and the Butterfly – 2007</a:t>
            </a:r>
          </a:p>
          <a:p>
            <a:pPr lvl="0"/>
            <a:r>
              <a:rPr lang="en-US" dirty="0">
                <a:latin typeface="Arial" panose="020B0604020202020204" pitchFamily="34" charset="0"/>
                <a:cs typeface="Arial" panose="020B0604020202020204" pitchFamily="34" charset="0"/>
              </a:rPr>
              <a:t>The Social Network – 2010 (The Accidental Billionaires by Ben </a:t>
            </a:r>
            <a:r>
              <a:rPr lang="en-US" dirty="0" err="1">
                <a:latin typeface="Arial" panose="020B0604020202020204" pitchFamily="34" charset="0"/>
                <a:cs typeface="Arial" panose="020B0604020202020204" pitchFamily="34" charset="0"/>
              </a:rPr>
              <a:t>Mezrich</a:t>
            </a:r>
            <a:r>
              <a:rPr lang="en-US" dirty="0">
                <a:latin typeface="Arial" panose="020B0604020202020204" pitchFamily="34" charset="0"/>
                <a:cs typeface="Arial" panose="020B0604020202020204" pitchFamily="34" charset="0"/>
              </a:rPr>
              <a:t>)</a:t>
            </a:r>
          </a:p>
          <a:p>
            <a:pPr lvl="0"/>
            <a:r>
              <a:rPr lang="en-US" dirty="0">
                <a:latin typeface="Arial" panose="020B0604020202020204" pitchFamily="34" charset="0"/>
                <a:cs typeface="Arial" panose="020B0604020202020204" pitchFamily="34" charset="0"/>
              </a:rPr>
              <a:t>The Theory of Everything – 2014 (Traveling to Infinity: My Life with Stephen by Jane Hawking)</a:t>
            </a:r>
          </a:p>
          <a:p>
            <a:pPr lvl="0"/>
            <a:r>
              <a:rPr lang="en-US" dirty="0">
                <a:latin typeface="Arial" panose="020B0604020202020204" pitchFamily="34" charset="0"/>
                <a:cs typeface="Arial" panose="020B0604020202020204" pitchFamily="34" charset="0"/>
              </a:rPr>
              <a:t>This Boy’s Life – </a:t>
            </a:r>
            <a:r>
              <a:rPr lang="en-US" dirty="0" smtClean="0">
                <a:latin typeface="Arial" panose="020B0604020202020204" pitchFamily="34" charset="0"/>
                <a:cs typeface="Arial" panose="020B0604020202020204" pitchFamily="34" charset="0"/>
              </a:rPr>
              <a:t>1993</a:t>
            </a:r>
          </a:p>
          <a:p>
            <a:pPr lvl="0"/>
            <a:r>
              <a:rPr lang="en-US" dirty="0" smtClean="0">
                <a:latin typeface="Arial" panose="020B0604020202020204" pitchFamily="34" charset="0"/>
                <a:cs typeface="Arial" panose="020B0604020202020204" pitchFamily="34" charset="0"/>
              </a:rPr>
              <a:t>The Wolf of Wall Street - 2013</a:t>
            </a:r>
            <a:endParaRPr lang="en-US"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1774721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08301"/>
          </a:xfrm>
        </p:spPr>
        <p:txBody>
          <a:bodyPr>
            <a:normAutofit/>
          </a:bodyPr>
          <a:lstStyle/>
          <a:p>
            <a:r>
              <a:rPr lang="en-US" sz="2800" b="1" dirty="0" smtClean="0">
                <a:solidFill>
                  <a:schemeClr val="accent2">
                    <a:lumMod val="75000"/>
                  </a:schemeClr>
                </a:solidFill>
                <a:latin typeface="Arial Black" panose="020B0A04020102020204" pitchFamily="34" charset="0"/>
              </a:rPr>
              <a:t>Why join/start any Club?</a:t>
            </a:r>
            <a:endParaRPr lang="en-US" sz="2800" b="1" dirty="0">
              <a:solidFill>
                <a:schemeClr val="accent2">
                  <a:lumMod val="75000"/>
                </a:schemeClr>
              </a:solidFill>
              <a:latin typeface="Arial Black" panose="020B0A04020102020204" pitchFamily="34" charset="0"/>
            </a:endParaRPr>
          </a:p>
        </p:txBody>
      </p:sp>
      <p:sp>
        <p:nvSpPr>
          <p:cNvPr id="3" name="Content Placeholder 2"/>
          <p:cNvSpPr>
            <a:spLocks noGrp="1"/>
          </p:cNvSpPr>
          <p:nvPr>
            <p:ph idx="1"/>
          </p:nvPr>
        </p:nvSpPr>
        <p:spPr>
          <a:xfrm>
            <a:off x="2589212" y="1476103"/>
            <a:ext cx="8915400" cy="4435119"/>
          </a:xfrm>
        </p:spPr>
        <p:txBody>
          <a:bodyPr>
            <a:noAutofit/>
          </a:bodyPr>
          <a:lstStyle/>
          <a:p>
            <a:r>
              <a:rPr lang="en-US" sz="2600" dirty="0" smtClean="0">
                <a:latin typeface="Arial" panose="020B0604020202020204" pitchFamily="34" charset="0"/>
                <a:cs typeface="Arial" panose="020B0604020202020204" pitchFamily="34" charset="0"/>
              </a:rPr>
              <a:t>Meet people, Make new friends, Enhance community</a:t>
            </a:r>
          </a:p>
          <a:p>
            <a:pPr lvl="1"/>
            <a:r>
              <a:rPr lang="en-US" sz="2400" dirty="0" smtClean="0">
                <a:latin typeface="Arial" panose="020B0604020202020204" pitchFamily="34" charset="0"/>
                <a:cs typeface="Arial" panose="020B0604020202020204" pitchFamily="34" charset="0"/>
              </a:rPr>
              <a:t>In the US, loneliness (especially among men) is currently at epidemic levels</a:t>
            </a:r>
          </a:p>
          <a:p>
            <a:pPr lvl="1"/>
            <a:r>
              <a:rPr lang="en-US" sz="2400" dirty="0" smtClean="0">
                <a:latin typeface="Arial" panose="020B0604020202020204" pitchFamily="34" charset="0"/>
                <a:cs typeface="Arial" panose="020B0604020202020204" pitchFamily="34" charset="0"/>
              </a:rPr>
              <a:t>28% of older adults live alone. One in five Americans feel lonely and socially isolated*</a:t>
            </a:r>
          </a:p>
          <a:p>
            <a:pPr lvl="1"/>
            <a:r>
              <a:rPr lang="en-US" sz="2400" dirty="0" smtClean="0">
                <a:latin typeface="Arial" panose="020B0604020202020204" pitchFamily="34" charset="0"/>
                <a:cs typeface="Arial" panose="020B0604020202020204" pitchFamily="34" charset="0"/>
              </a:rPr>
              <a:t>Loneliness </a:t>
            </a:r>
            <a:r>
              <a:rPr lang="en-US" sz="2400" dirty="0">
                <a:latin typeface="Arial" panose="020B0604020202020204" pitchFamily="34" charset="0"/>
                <a:cs typeface="Arial" panose="020B0604020202020204" pitchFamily="34" charset="0"/>
              </a:rPr>
              <a:t>and social isolation can be as damaging to health as smoking 15 cigarettes a </a:t>
            </a:r>
            <a:r>
              <a:rPr lang="en-US" sz="2400" dirty="0" smtClean="0">
                <a:latin typeface="Arial" panose="020B0604020202020204" pitchFamily="34" charset="0"/>
                <a:cs typeface="Arial" panose="020B0604020202020204" pitchFamily="34" charset="0"/>
              </a:rPr>
              <a:t>day*</a:t>
            </a:r>
          </a:p>
          <a:p>
            <a:pPr lvl="1"/>
            <a:r>
              <a:rPr lang="en-US" sz="2400" dirty="0">
                <a:latin typeface="Arial" panose="020B0604020202020204" pitchFamily="34" charset="0"/>
                <a:cs typeface="Arial" panose="020B0604020202020204" pitchFamily="34" charset="0"/>
              </a:rPr>
              <a:t>The good news is that friendships reduce the risk of mortality or developing certain diseases and can speed recovery in those who fall ill</a:t>
            </a:r>
            <a:r>
              <a:rPr lang="en-US" sz="2400" dirty="0" smtClean="0">
                <a:latin typeface="Arial" panose="020B0604020202020204" pitchFamily="34" charset="0"/>
                <a:cs typeface="Arial" panose="020B0604020202020204" pitchFamily="34" charset="0"/>
              </a:rPr>
              <a:t>.</a:t>
            </a:r>
          </a:p>
          <a:p>
            <a:pPr lvl="1"/>
            <a:r>
              <a:rPr lang="en-US" sz="2400" dirty="0" smtClean="0">
                <a:latin typeface="Arial" panose="020B0604020202020204" pitchFamily="34" charset="0"/>
                <a:cs typeface="Arial" panose="020B0604020202020204" pitchFamily="34" charset="0"/>
              </a:rPr>
              <a:t>Research shows being in a group makes you happy.</a:t>
            </a:r>
          </a:p>
          <a:p>
            <a:pPr marL="457200" lvl="1" indent="0">
              <a:buNone/>
            </a:pPr>
            <a:r>
              <a:rPr lang="en-US" sz="1800" dirty="0" smtClean="0">
                <a:solidFill>
                  <a:schemeClr val="accent2">
                    <a:lumMod val="75000"/>
                  </a:schemeClr>
                </a:solidFill>
                <a:latin typeface="Arial" panose="020B0604020202020204" pitchFamily="34" charset="0"/>
                <a:cs typeface="Arial" panose="020B0604020202020204" pitchFamily="34" charset="0"/>
              </a:rPr>
              <a:t>*</a:t>
            </a:r>
            <a:r>
              <a:rPr lang="en-US" sz="1200" dirty="0" smtClean="0">
                <a:solidFill>
                  <a:schemeClr val="accent2">
                    <a:lumMod val="75000"/>
                  </a:schemeClr>
                </a:solidFill>
                <a:hlinkClick r:id="rId3"/>
              </a:rPr>
              <a:t>https</a:t>
            </a:r>
            <a:r>
              <a:rPr lang="en-US" sz="1200" dirty="0">
                <a:solidFill>
                  <a:schemeClr val="accent2">
                    <a:lumMod val="75000"/>
                  </a:schemeClr>
                </a:solidFill>
                <a:hlinkClick r:id="rId3"/>
              </a:rPr>
              <a:t>://www.hrsa.gov/enews/past-issues/2019/january-17/loneliness-epidemic</a:t>
            </a:r>
            <a:endParaRPr lang="en-US" sz="1200" dirty="0">
              <a:solidFill>
                <a:schemeClr val="accent2">
                  <a:lumMod val="75000"/>
                </a:schemeClr>
              </a:solidFill>
              <a:latin typeface="Arial" panose="020B0604020202020204" pitchFamily="34" charset="0"/>
              <a:cs typeface="Arial" panose="020B0604020202020204" pitchFamily="34" charset="0"/>
            </a:endParaRPr>
          </a:p>
          <a:p>
            <a:pPr marL="457200" lvl="1" indent="0">
              <a:buNone/>
            </a:pPr>
            <a:endParaRPr lang="en-US" sz="2400" dirty="0">
              <a:latin typeface="Arial" panose="020B0604020202020204" pitchFamily="34" charset="0"/>
              <a:cs typeface="Arial" panose="020B0604020202020204" pitchFamily="34" charset="0"/>
            </a:endParaRPr>
          </a:p>
          <a:p>
            <a:pPr marL="0" indent="0">
              <a:buNone/>
            </a:pPr>
            <a:endParaRPr lang="en-US" sz="2600" dirty="0" smtClean="0">
              <a:latin typeface="Arial" panose="020B0604020202020204" pitchFamily="34" charset="0"/>
              <a:cs typeface="Arial" panose="020B0604020202020204" pitchFamily="34" charset="0"/>
            </a:endParaRPr>
          </a:p>
          <a:p>
            <a:endParaRPr lang="en-US" sz="2600" dirty="0" smtClean="0">
              <a:latin typeface="Arial" panose="020B0604020202020204" pitchFamily="34" charset="0"/>
              <a:cs typeface="Arial" panose="020B0604020202020204" pitchFamily="34" charset="0"/>
            </a:endParaRPr>
          </a:p>
          <a:p>
            <a:r>
              <a:rPr lang="en-US" sz="2600" dirty="0" smtClean="0">
                <a:latin typeface="Arial" panose="020B0604020202020204" pitchFamily="34" charset="0"/>
                <a:cs typeface="Arial" panose="020B0604020202020204" pitchFamily="34" charset="0"/>
              </a:rPr>
              <a:t>Two different methods of preparing the Statement of Cash Flows</a:t>
            </a:r>
          </a:p>
          <a:p>
            <a:r>
              <a:rPr lang="en-US" sz="2800" dirty="0">
                <a:hlinkClick r:id="rId3"/>
              </a:rPr>
              <a:t>https://www.hrsa.gov/enews/past-issues/2019/january-17/loneliness-epidemic</a:t>
            </a:r>
            <a:endParaRPr lang="en-US" sz="2600" dirty="0" smtClean="0">
              <a:latin typeface="Arial" panose="020B0604020202020204" pitchFamily="34" charset="0"/>
              <a:cs typeface="Arial" panose="020B0604020202020204" pitchFamily="34" charset="0"/>
            </a:endParaRPr>
          </a:p>
          <a:p>
            <a:endParaRPr lang="en-US" sz="2600" dirty="0" smtClean="0">
              <a:latin typeface="Arial" panose="020B0604020202020204" pitchFamily="34" charset="0"/>
              <a:cs typeface="Arial" panose="020B0604020202020204" pitchFamily="34" charset="0"/>
            </a:endParaRPr>
          </a:p>
          <a:p>
            <a:r>
              <a:rPr lang="en-US" sz="2600" dirty="0" smtClean="0">
                <a:latin typeface="Arial" panose="020B0604020202020204" pitchFamily="34" charset="0"/>
                <a:cs typeface="Arial" panose="020B0604020202020204" pitchFamily="34" charset="0"/>
              </a:rPr>
              <a:t>Calculation of the Cash Flow from Operating Activities using the Indirect Method</a:t>
            </a:r>
          </a:p>
        </p:txBody>
      </p:sp>
    </p:spTree>
    <p:extLst>
      <p:ext uri="{BB962C8B-B14F-4D97-AF65-F5344CB8AC3E}">
        <p14:creationId xmlns:p14="http://schemas.microsoft.com/office/powerpoint/2010/main" val="12255024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300" b="1" dirty="0">
                <a:solidFill>
                  <a:schemeClr val="accent2">
                    <a:lumMod val="75000"/>
                  </a:schemeClr>
                </a:solidFill>
                <a:latin typeface="Arial Black" panose="020B0A04020102020204" pitchFamily="34" charset="0"/>
              </a:rPr>
              <a:t>Genres</a:t>
            </a:r>
            <a:r>
              <a:rPr lang="en-US" sz="2300" b="1" dirty="0" smtClean="0">
                <a:solidFill>
                  <a:schemeClr val="accent2">
                    <a:lumMod val="75000"/>
                  </a:schemeClr>
                </a:solidFill>
                <a:latin typeface="Arial Black" panose="020B0A04020102020204" pitchFamily="34" charset="0"/>
              </a:rPr>
              <a:t>: Historical Drama/</a:t>
            </a:r>
            <a:r>
              <a:rPr lang="en-US" sz="2300" b="1" dirty="0" err="1" smtClean="0">
                <a:solidFill>
                  <a:schemeClr val="accent2">
                    <a:lumMod val="75000"/>
                  </a:schemeClr>
                </a:solidFill>
                <a:latin typeface="Arial Black" panose="020B0A04020102020204" pitchFamily="34" charset="0"/>
              </a:rPr>
              <a:t>DocuDrama</a:t>
            </a:r>
            <a:endParaRPr lang="en-US" dirty="0">
              <a:solidFill>
                <a:schemeClr val="accent2">
                  <a:lumMod val="75000"/>
                </a:schemeClr>
              </a:solidFill>
            </a:endParaRPr>
          </a:p>
        </p:txBody>
      </p:sp>
      <p:sp>
        <p:nvSpPr>
          <p:cNvPr id="3" name="Content Placeholder 2"/>
          <p:cNvSpPr>
            <a:spLocks noGrp="1"/>
          </p:cNvSpPr>
          <p:nvPr>
            <p:ph idx="1"/>
          </p:nvPr>
        </p:nvSpPr>
        <p:spPr>
          <a:xfrm>
            <a:off x="2589212" y="1476103"/>
            <a:ext cx="8915400" cy="5029199"/>
          </a:xfrm>
        </p:spPr>
        <p:txBody>
          <a:bodyPr>
            <a:normAutofit fontScale="92500" lnSpcReduction="20000"/>
          </a:bodyPr>
          <a:lstStyle/>
          <a:p>
            <a:pPr lvl="0"/>
            <a:r>
              <a:rPr lang="en-US" sz="1900" dirty="0">
                <a:latin typeface="Arial" panose="020B0604020202020204" pitchFamily="34" charset="0"/>
                <a:cs typeface="Arial" panose="020B0604020202020204" pitchFamily="34" charset="0"/>
              </a:rPr>
              <a:t>All the President’s Men - 1976</a:t>
            </a:r>
          </a:p>
          <a:p>
            <a:pPr lvl="0"/>
            <a:r>
              <a:rPr lang="en-US" sz="1900" dirty="0">
                <a:latin typeface="Arial" panose="020B0604020202020204" pitchFamily="34" charset="0"/>
                <a:cs typeface="Arial" panose="020B0604020202020204" pitchFamily="34" charset="0"/>
              </a:rPr>
              <a:t>Apollo 13 – 1995 (Lost Moon: The Perilous Voyage of Apollo 13 by Jim Lovell and Jeffrey </a:t>
            </a:r>
            <a:r>
              <a:rPr lang="en-US" sz="1900" dirty="0" err="1">
                <a:latin typeface="Arial" panose="020B0604020202020204" pitchFamily="34" charset="0"/>
                <a:cs typeface="Arial" panose="020B0604020202020204" pitchFamily="34" charset="0"/>
              </a:rPr>
              <a:t>Kluger</a:t>
            </a:r>
            <a:r>
              <a:rPr lang="en-US" sz="1900" dirty="0">
                <a:latin typeface="Arial" panose="020B0604020202020204" pitchFamily="34" charset="0"/>
                <a:cs typeface="Arial" panose="020B0604020202020204" pitchFamily="34" charset="0"/>
              </a:rPr>
              <a:t>)</a:t>
            </a:r>
          </a:p>
          <a:p>
            <a:pPr lvl="0"/>
            <a:r>
              <a:rPr lang="en-US" sz="1900" dirty="0">
                <a:latin typeface="Arial" panose="020B0604020202020204" pitchFamily="34" charset="0"/>
                <a:cs typeface="Arial" panose="020B0604020202020204" pitchFamily="34" charset="0"/>
              </a:rPr>
              <a:t>Argo – 2012 (The Master of Disguise by Tony Mendez</a:t>
            </a:r>
            <a:r>
              <a:rPr lang="en-US" sz="1900" dirty="0" smtClean="0">
                <a:latin typeface="Arial" panose="020B0604020202020204" pitchFamily="34" charset="0"/>
                <a:cs typeface="Arial" panose="020B0604020202020204" pitchFamily="34" charset="0"/>
              </a:rPr>
              <a:t>)</a:t>
            </a:r>
          </a:p>
          <a:p>
            <a:pPr lvl="0"/>
            <a:r>
              <a:rPr lang="en-US" sz="1900" dirty="0" smtClean="0">
                <a:latin typeface="Arial" panose="020B0604020202020204" pitchFamily="34" charset="0"/>
                <a:cs typeface="Arial" panose="020B0604020202020204" pitchFamily="34" charset="0"/>
              </a:rPr>
              <a:t>Gone with the Wind - 1939</a:t>
            </a:r>
            <a:endParaRPr lang="en-US" sz="1900" dirty="0">
              <a:latin typeface="Arial" panose="020B0604020202020204" pitchFamily="34" charset="0"/>
              <a:cs typeface="Arial" panose="020B0604020202020204" pitchFamily="34" charset="0"/>
            </a:endParaRPr>
          </a:p>
          <a:p>
            <a:pPr lvl="0"/>
            <a:r>
              <a:rPr lang="en-US" sz="1900" dirty="0">
                <a:latin typeface="Arial" panose="020B0604020202020204" pitchFamily="34" charset="0"/>
                <a:cs typeface="Arial" panose="020B0604020202020204" pitchFamily="34" charset="0"/>
              </a:rPr>
              <a:t>Lincoln – 2012 (Team of Rivals: The Political Genius of Abraham Lincoln by Doris Kearns Goodwin)</a:t>
            </a:r>
          </a:p>
          <a:p>
            <a:pPr lvl="0"/>
            <a:r>
              <a:rPr lang="en-US" sz="1900" dirty="0">
                <a:latin typeface="Arial" panose="020B0604020202020204" pitchFamily="34" charset="0"/>
                <a:cs typeface="Arial" panose="020B0604020202020204" pitchFamily="34" charset="0"/>
              </a:rPr>
              <a:t>Munich – 2005 (Vengeance by George Jonas)</a:t>
            </a:r>
          </a:p>
          <a:p>
            <a:pPr lvl="0"/>
            <a:r>
              <a:rPr lang="en-US" sz="1900" dirty="0">
                <a:latin typeface="Arial" panose="020B0604020202020204" pitchFamily="34" charset="0"/>
                <a:cs typeface="Arial" panose="020B0604020202020204" pitchFamily="34" charset="0"/>
              </a:rPr>
              <a:t>Quiz Show – 1994 (Remembering America: A Voice from the Sixties by Richard Goodwin)</a:t>
            </a:r>
          </a:p>
          <a:p>
            <a:pPr lvl="0"/>
            <a:r>
              <a:rPr lang="en-US" sz="1900" dirty="0">
                <a:latin typeface="Arial" panose="020B0604020202020204" pitchFamily="34" charset="0"/>
                <a:cs typeface="Arial" panose="020B0604020202020204" pitchFamily="34" charset="0"/>
              </a:rPr>
              <a:t>Reversal of Fortune – 1990</a:t>
            </a:r>
          </a:p>
          <a:p>
            <a:pPr lvl="0"/>
            <a:r>
              <a:rPr lang="en-US" sz="1900" dirty="0">
                <a:latin typeface="Arial" panose="020B0604020202020204" pitchFamily="34" charset="0"/>
                <a:cs typeface="Arial" panose="020B0604020202020204" pitchFamily="34" charset="0"/>
              </a:rPr>
              <a:t>Schindler’s List – 1993 (Schindler’s Ark by Thomas </a:t>
            </a:r>
            <a:r>
              <a:rPr lang="en-US" sz="1900" dirty="0" err="1">
                <a:latin typeface="Arial" panose="020B0604020202020204" pitchFamily="34" charset="0"/>
                <a:cs typeface="Arial" panose="020B0604020202020204" pitchFamily="34" charset="0"/>
              </a:rPr>
              <a:t>Keneally</a:t>
            </a:r>
            <a:r>
              <a:rPr lang="en-US" sz="1900" dirty="0">
                <a:latin typeface="Arial" panose="020B0604020202020204" pitchFamily="34" charset="0"/>
                <a:cs typeface="Arial" panose="020B0604020202020204" pitchFamily="34" charset="0"/>
              </a:rPr>
              <a:t>)</a:t>
            </a:r>
          </a:p>
          <a:p>
            <a:pPr lvl="0"/>
            <a:r>
              <a:rPr lang="en-US" sz="1900" dirty="0">
                <a:latin typeface="Arial" panose="020B0604020202020204" pitchFamily="34" charset="0"/>
                <a:cs typeface="Arial" panose="020B0604020202020204" pitchFamily="34" charset="0"/>
              </a:rPr>
              <a:t>The Crucible – 1996 </a:t>
            </a:r>
          </a:p>
          <a:p>
            <a:pPr lvl="0"/>
            <a:r>
              <a:rPr lang="en-US" sz="1900" dirty="0">
                <a:latin typeface="Arial" panose="020B0604020202020204" pitchFamily="34" charset="0"/>
                <a:cs typeface="Arial" panose="020B0604020202020204" pitchFamily="34" charset="0"/>
              </a:rPr>
              <a:t>The Imitation Game – 2014 (Alan Turing: The Enigma by Andrew Hodges)</a:t>
            </a:r>
          </a:p>
          <a:p>
            <a:pPr lvl="0"/>
            <a:r>
              <a:rPr lang="en-US" sz="1900" dirty="0">
                <a:latin typeface="Arial" panose="020B0604020202020204" pitchFamily="34" charset="0"/>
                <a:cs typeface="Arial" panose="020B0604020202020204" pitchFamily="34" charset="0"/>
              </a:rPr>
              <a:t>There will be Blood – 2007 (Oil! by Upton Sinclair)</a:t>
            </a:r>
          </a:p>
          <a:p>
            <a:endParaRPr lang="en-US" dirty="0"/>
          </a:p>
        </p:txBody>
      </p:sp>
    </p:spTree>
    <p:extLst>
      <p:ext uri="{BB962C8B-B14F-4D97-AF65-F5344CB8AC3E}">
        <p14:creationId xmlns:p14="http://schemas.microsoft.com/office/powerpoint/2010/main" val="24885378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300" b="1" dirty="0">
                <a:solidFill>
                  <a:schemeClr val="accent2">
                    <a:lumMod val="75000"/>
                  </a:schemeClr>
                </a:solidFill>
                <a:latin typeface="Arial Black" panose="020B0A04020102020204" pitchFamily="34" charset="0"/>
              </a:rPr>
              <a:t>Genres</a:t>
            </a:r>
            <a:r>
              <a:rPr lang="en-US" sz="2300" b="1" dirty="0" smtClean="0">
                <a:solidFill>
                  <a:schemeClr val="accent2">
                    <a:lumMod val="75000"/>
                  </a:schemeClr>
                </a:solidFill>
                <a:latin typeface="Arial Black" panose="020B0A04020102020204" pitchFamily="34" charset="0"/>
              </a:rPr>
              <a:t>: Romantic Drama</a:t>
            </a:r>
            <a:endParaRPr lang="en-US" dirty="0">
              <a:solidFill>
                <a:schemeClr val="accent2">
                  <a:lumMod val="75000"/>
                </a:schemeClr>
              </a:solidFill>
            </a:endParaRPr>
          </a:p>
        </p:txBody>
      </p:sp>
      <p:sp>
        <p:nvSpPr>
          <p:cNvPr id="3" name="Content Placeholder 2"/>
          <p:cNvSpPr>
            <a:spLocks noGrp="1"/>
          </p:cNvSpPr>
          <p:nvPr>
            <p:ph idx="1"/>
          </p:nvPr>
        </p:nvSpPr>
        <p:spPr>
          <a:xfrm>
            <a:off x="2589212" y="1319349"/>
            <a:ext cx="8915400" cy="5408022"/>
          </a:xfrm>
        </p:spPr>
        <p:txBody>
          <a:bodyPr>
            <a:normAutofit lnSpcReduction="10000"/>
          </a:bodyPr>
          <a:lstStyle/>
          <a:p>
            <a:pPr lvl="0"/>
            <a:r>
              <a:rPr lang="en-US" dirty="0">
                <a:latin typeface="Arial" panose="020B0604020202020204" pitchFamily="34" charset="0"/>
                <a:cs typeface="Arial" panose="020B0604020202020204" pitchFamily="34" charset="0"/>
              </a:rPr>
              <a:t>Atonement – 2007</a:t>
            </a:r>
          </a:p>
          <a:p>
            <a:pPr lvl="0"/>
            <a:r>
              <a:rPr lang="en-US" dirty="0">
                <a:latin typeface="Arial" panose="020B0604020202020204" pitchFamily="34" charset="0"/>
                <a:cs typeface="Arial" panose="020B0604020202020204" pitchFamily="34" charset="0"/>
              </a:rPr>
              <a:t>Brokeback Mountain – 2005</a:t>
            </a:r>
          </a:p>
          <a:p>
            <a:pPr lvl="0"/>
            <a:r>
              <a:rPr lang="en-US" dirty="0">
                <a:latin typeface="Arial" panose="020B0604020202020204" pitchFamily="34" charset="0"/>
                <a:cs typeface="Arial" panose="020B0604020202020204" pitchFamily="34" charset="0"/>
              </a:rPr>
              <a:t>Brooklyn – 2015</a:t>
            </a:r>
          </a:p>
          <a:p>
            <a:pPr lvl="0"/>
            <a:r>
              <a:rPr lang="en-US" dirty="0">
                <a:latin typeface="Arial" panose="020B0604020202020204" pitchFamily="34" charset="0"/>
                <a:cs typeface="Arial" panose="020B0604020202020204" pitchFamily="34" charset="0"/>
              </a:rPr>
              <a:t>Call me by your Name – 2017</a:t>
            </a:r>
          </a:p>
          <a:p>
            <a:pPr lvl="0"/>
            <a:r>
              <a:rPr lang="en-US" dirty="0">
                <a:latin typeface="Arial" panose="020B0604020202020204" pitchFamily="34" charset="0"/>
                <a:cs typeface="Arial" panose="020B0604020202020204" pitchFamily="34" charset="0"/>
              </a:rPr>
              <a:t>Carol – 2015 (The Price of Salt by Patricia Highsmith)</a:t>
            </a:r>
          </a:p>
          <a:p>
            <a:pPr lvl="0"/>
            <a:r>
              <a:rPr lang="en-US" dirty="0">
                <a:latin typeface="Arial" panose="020B0604020202020204" pitchFamily="34" charset="0"/>
                <a:cs typeface="Arial" panose="020B0604020202020204" pitchFamily="34" charset="0"/>
              </a:rPr>
              <a:t>Dr. </a:t>
            </a:r>
            <a:r>
              <a:rPr lang="en-US" dirty="0" err="1">
                <a:latin typeface="Arial" panose="020B0604020202020204" pitchFamily="34" charset="0"/>
                <a:cs typeface="Arial" panose="020B0604020202020204" pitchFamily="34" charset="0"/>
              </a:rPr>
              <a:t>Zhivago</a:t>
            </a:r>
            <a:r>
              <a:rPr lang="en-US" dirty="0">
                <a:latin typeface="Arial" panose="020B0604020202020204" pitchFamily="34" charset="0"/>
                <a:cs typeface="Arial" panose="020B0604020202020204" pitchFamily="34" charset="0"/>
              </a:rPr>
              <a:t> – 1965</a:t>
            </a:r>
          </a:p>
          <a:p>
            <a:pPr lvl="0"/>
            <a:r>
              <a:rPr lang="en-US" dirty="0">
                <a:latin typeface="Arial" panose="020B0604020202020204" pitchFamily="34" charset="0"/>
                <a:cs typeface="Arial" panose="020B0604020202020204" pitchFamily="34" charset="0"/>
              </a:rPr>
              <a:t>If Beale Street Could Talk – 2018</a:t>
            </a:r>
          </a:p>
          <a:p>
            <a:pPr lvl="0"/>
            <a:r>
              <a:rPr lang="en-US" dirty="0">
                <a:latin typeface="Arial" panose="020B0604020202020204" pitchFamily="34" charset="0"/>
                <a:cs typeface="Arial" panose="020B0604020202020204" pitchFamily="34" charset="0"/>
              </a:rPr>
              <a:t>Leaving Las Vegas - 1995</a:t>
            </a:r>
          </a:p>
          <a:p>
            <a:pPr lvl="0"/>
            <a:r>
              <a:rPr lang="en-US" dirty="0">
                <a:latin typeface="Arial" panose="020B0604020202020204" pitchFamily="34" charset="0"/>
                <a:cs typeface="Arial" panose="020B0604020202020204" pitchFamily="34" charset="0"/>
              </a:rPr>
              <a:t>Lolita – 1962, 1997</a:t>
            </a:r>
          </a:p>
          <a:p>
            <a:pPr lvl="0"/>
            <a:r>
              <a:rPr lang="en-US" dirty="0">
                <a:latin typeface="Arial" panose="020B0604020202020204" pitchFamily="34" charset="0"/>
                <a:cs typeface="Arial" panose="020B0604020202020204" pitchFamily="34" charset="0"/>
              </a:rPr>
              <a:t>Sense and Sensibility – 1995</a:t>
            </a:r>
          </a:p>
          <a:p>
            <a:pPr lvl="0"/>
            <a:r>
              <a:rPr lang="en-US" dirty="0">
                <a:latin typeface="Arial" panose="020B0604020202020204" pitchFamily="34" charset="0"/>
                <a:cs typeface="Arial" panose="020B0604020202020204" pitchFamily="34" charset="0"/>
              </a:rPr>
              <a:t>Silver Linings Playbook – 2012</a:t>
            </a:r>
          </a:p>
          <a:p>
            <a:pPr lvl="0"/>
            <a:r>
              <a:rPr lang="en-US" dirty="0">
                <a:latin typeface="Arial" panose="020B0604020202020204" pitchFamily="34" charset="0"/>
                <a:cs typeface="Arial" panose="020B0604020202020204" pitchFamily="34" charset="0"/>
              </a:rPr>
              <a:t>The English Patient – 1996</a:t>
            </a:r>
          </a:p>
          <a:p>
            <a:pPr lvl="0"/>
            <a:r>
              <a:rPr lang="en-US" dirty="0">
                <a:latin typeface="Arial" panose="020B0604020202020204" pitchFamily="34" charset="0"/>
                <a:cs typeface="Arial" panose="020B0604020202020204" pitchFamily="34" charset="0"/>
              </a:rPr>
              <a:t>The Prime of Miss Jean Brodie – 1969</a:t>
            </a:r>
          </a:p>
          <a:p>
            <a:pPr lvl="0"/>
            <a:r>
              <a:rPr lang="en-US" dirty="0">
                <a:latin typeface="Arial" panose="020B0604020202020204" pitchFamily="34" charset="0"/>
                <a:cs typeface="Arial" panose="020B0604020202020204" pitchFamily="34" charset="0"/>
              </a:rPr>
              <a:t>The Remains of the Day – 1993</a:t>
            </a:r>
          </a:p>
          <a:p>
            <a:endParaRPr lang="en-US" dirty="0"/>
          </a:p>
        </p:txBody>
      </p:sp>
    </p:spTree>
    <p:extLst>
      <p:ext uri="{BB962C8B-B14F-4D97-AF65-F5344CB8AC3E}">
        <p14:creationId xmlns:p14="http://schemas.microsoft.com/office/powerpoint/2010/main" val="11255552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300" b="1" dirty="0">
                <a:solidFill>
                  <a:schemeClr val="accent2">
                    <a:lumMod val="75000"/>
                  </a:schemeClr>
                </a:solidFill>
                <a:latin typeface="Arial Black" panose="020B0A04020102020204" pitchFamily="34" charset="0"/>
              </a:rPr>
              <a:t>Genres</a:t>
            </a:r>
            <a:r>
              <a:rPr lang="en-US" sz="2300" b="1" dirty="0" smtClean="0">
                <a:solidFill>
                  <a:schemeClr val="accent2">
                    <a:lumMod val="75000"/>
                  </a:schemeClr>
                </a:solidFill>
                <a:latin typeface="Arial Black" panose="020B0A04020102020204" pitchFamily="34" charset="0"/>
              </a:rPr>
              <a:t>: Comedy-Drama</a:t>
            </a:r>
            <a:endParaRPr lang="en-US" dirty="0">
              <a:solidFill>
                <a:schemeClr val="accent2">
                  <a:lumMod val="75000"/>
                </a:schemeClr>
              </a:solidFill>
            </a:endParaRPr>
          </a:p>
        </p:txBody>
      </p:sp>
      <p:sp>
        <p:nvSpPr>
          <p:cNvPr id="3" name="Content Placeholder 2"/>
          <p:cNvSpPr>
            <a:spLocks noGrp="1"/>
          </p:cNvSpPr>
          <p:nvPr>
            <p:ph idx="1"/>
          </p:nvPr>
        </p:nvSpPr>
        <p:spPr>
          <a:xfrm>
            <a:off x="2589212" y="1410789"/>
            <a:ext cx="8915400" cy="5303520"/>
          </a:xfrm>
        </p:spPr>
        <p:txBody>
          <a:bodyPr>
            <a:normAutofit fontScale="85000" lnSpcReduction="10000"/>
          </a:bodyPr>
          <a:lstStyle/>
          <a:p>
            <a:pPr lvl="0"/>
            <a:r>
              <a:rPr lang="en-US" dirty="0">
                <a:latin typeface="Arial" panose="020B0604020202020204" pitchFamily="34" charset="0"/>
                <a:cs typeface="Arial" panose="020B0604020202020204" pitchFamily="34" charset="0"/>
              </a:rPr>
              <a:t>About a Boy – 2002</a:t>
            </a:r>
          </a:p>
          <a:p>
            <a:pPr lvl="0"/>
            <a:r>
              <a:rPr lang="en-US" dirty="0">
                <a:latin typeface="Arial" panose="020B0604020202020204" pitchFamily="34" charset="0"/>
                <a:cs typeface="Arial" panose="020B0604020202020204" pitchFamily="34" charset="0"/>
              </a:rPr>
              <a:t>Adaptation – 2002 (The Orchid Thief by Susan </a:t>
            </a:r>
            <a:r>
              <a:rPr lang="en-US" dirty="0" err="1">
                <a:latin typeface="Arial" panose="020B0604020202020204" pitchFamily="34" charset="0"/>
                <a:cs typeface="Arial" panose="020B0604020202020204" pitchFamily="34" charset="0"/>
              </a:rPr>
              <a:t>Orlean</a:t>
            </a:r>
            <a:r>
              <a:rPr lang="en-US" dirty="0">
                <a:latin typeface="Arial" panose="020B0604020202020204" pitchFamily="34" charset="0"/>
                <a:cs typeface="Arial" panose="020B0604020202020204" pitchFamily="34" charset="0"/>
              </a:rPr>
              <a:t>)</a:t>
            </a:r>
          </a:p>
          <a:p>
            <a:pPr lvl="0"/>
            <a:r>
              <a:rPr lang="en-US" dirty="0">
                <a:latin typeface="Arial" panose="020B0604020202020204" pitchFamily="34" charset="0"/>
                <a:cs typeface="Arial" panose="020B0604020202020204" pitchFamily="34" charset="0"/>
              </a:rPr>
              <a:t>Election – 1999</a:t>
            </a:r>
          </a:p>
          <a:p>
            <a:pPr lvl="0"/>
            <a:r>
              <a:rPr lang="en-US" dirty="0">
                <a:latin typeface="Arial" panose="020B0604020202020204" pitchFamily="34" charset="0"/>
                <a:cs typeface="Arial" panose="020B0604020202020204" pitchFamily="34" charset="0"/>
              </a:rPr>
              <a:t>Forrest Gump – 1994</a:t>
            </a:r>
          </a:p>
          <a:p>
            <a:pPr lvl="0"/>
            <a:r>
              <a:rPr lang="en-US" dirty="0">
                <a:latin typeface="Arial" panose="020B0604020202020204" pitchFamily="34" charset="0"/>
                <a:cs typeface="Arial" panose="020B0604020202020204" pitchFamily="34" charset="0"/>
              </a:rPr>
              <a:t>Nobody’s Fool – 1994</a:t>
            </a:r>
          </a:p>
          <a:p>
            <a:pPr lvl="0"/>
            <a:r>
              <a:rPr lang="en-US" dirty="0">
                <a:latin typeface="Arial" panose="020B0604020202020204" pitchFamily="34" charset="0"/>
                <a:cs typeface="Arial" panose="020B0604020202020204" pitchFamily="34" charset="0"/>
              </a:rPr>
              <a:t>One Flew Over the Cuckoo’s Nest - 1975</a:t>
            </a:r>
          </a:p>
          <a:p>
            <a:pPr lvl="0"/>
            <a:r>
              <a:rPr lang="en-US" dirty="0" err="1">
                <a:latin typeface="Arial" panose="020B0604020202020204" pitchFamily="34" charset="0"/>
                <a:cs typeface="Arial" panose="020B0604020202020204" pitchFamily="34" charset="0"/>
              </a:rPr>
              <a:t>Prizzi’s</a:t>
            </a:r>
            <a:r>
              <a:rPr lang="en-US" dirty="0">
                <a:latin typeface="Arial" panose="020B0604020202020204" pitchFamily="34" charset="0"/>
                <a:cs typeface="Arial" panose="020B0604020202020204" pitchFamily="34" charset="0"/>
              </a:rPr>
              <a:t> Honor – 1985</a:t>
            </a:r>
          </a:p>
          <a:p>
            <a:pPr lvl="0"/>
            <a:r>
              <a:rPr lang="en-US" dirty="0">
                <a:latin typeface="Arial" panose="020B0604020202020204" pitchFamily="34" charset="0"/>
                <a:cs typeface="Arial" panose="020B0604020202020204" pitchFamily="34" charset="0"/>
              </a:rPr>
              <a:t>Sideways – 2004</a:t>
            </a:r>
          </a:p>
          <a:p>
            <a:pPr lvl="0"/>
            <a:r>
              <a:rPr lang="en-US" dirty="0">
                <a:latin typeface="Arial" panose="020B0604020202020204" pitchFamily="34" charset="0"/>
                <a:cs typeface="Arial" panose="020B0604020202020204" pitchFamily="34" charset="0"/>
              </a:rPr>
              <a:t>Slumdog Millionaire – 2008 (Q&amp;A by </a:t>
            </a:r>
            <a:r>
              <a:rPr lang="en-US" dirty="0" err="1">
                <a:latin typeface="Arial" panose="020B0604020202020204" pitchFamily="34" charset="0"/>
                <a:cs typeface="Arial" panose="020B0604020202020204" pitchFamily="34" charset="0"/>
              </a:rPr>
              <a:t>Vikas</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Swarup</a:t>
            </a:r>
            <a:r>
              <a:rPr lang="en-US" dirty="0">
                <a:latin typeface="Arial" panose="020B0604020202020204" pitchFamily="34" charset="0"/>
                <a:cs typeface="Arial" panose="020B0604020202020204" pitchFamily="34" charset="0"/>
              </a:rPr>
              <a:t>)</a:t>
            </a:r>
          </a:p>
          <a:p>
            <a:pPr lvl="0"/>
            <a:r>
              <a:rPr lang="en-US" dirty="0">
                <a:latin typeface="Arial" panose="020B0604020202020204" pitchFamily="34" charset="0"/>
                <a:cs typeface="Arial" panose="020B0604020202020204" pitchFamily="34" charset="0"/>
              </a:rPr>
              <a:t>The Big Short – 2015 (The Big Short: Inside the Doomsday machine by Michael Lewis)</a:t>
            </a:r>
          </a:p>
          <a:p>
            <a:pPr lvl="0"/>
            <a:r>
              <a:rPr lang="en-US" dirty="0">
                <a:latin typeface="Arial" panose="020B0604020202020204" pitchFamily="34" charset="0"/>
                <a:cs typeface="Arial" panose="020B0604020202020204" pitchFamily="34" charset="0"/>
              </a:rPr>
              <a:t>The Descendants – 2011</a:t>
            </a:r>
          </a:p>
          <a:p>
            <a:pPr lvl="0"/>
            <a:r>
              <a:rPr lang="en-US" dirty="0">
                <a:latin typeface="Arial" panose="020B0604020202020204" pitchFamily="34" charset="0"/>
                <a:cs typeface="Arial" panose="020B0604020202020204" pitchFamily="34" charset="0"/>
              </a:rPr>
              <a:t>The Devil Wears Prada – 2006</a:t>
            </a:r>
          </a:p>
          <a:p>
            <a:pPr lvl="0"/>
            <a:r>
              <a:rPr lang="en-US" dirty="0">
                <a:latin typeface="Arial" panose="020B0604020202020204" pitchFamily="34" charset="0"/>
                <a:cs typeface="Arial" panose="020B0604020202020204" pitchFamily="34" charset="0"/>
              </a:rPr>
              <a:t>The Disaster Artist – 2017</a:t>
            </a:r>
          </a:p>
          <a:p>
            <a:pPr lvl="0"/>
            <a:r>
              <a:rPr lang="en-US" dirty="0">
                <a:latin typeface="Arial" panose="020B0604020202020204" pitchFamily="34" charset="0"/>
                <a:cs typeface="Arial" panose="020B0604020202020204" pitchFamily="34" charset="0"/>
              </a:rPr>
              <a:t>The Player – 1992</a:t>
            </a:r>
          </a:p>
          <a:p>
            <a:pPr lvl="0"/>
            <a:r>
              <a:rPr lang="en-US" dirty="0">
                <a:latin typeface="Arial" panose="020B0604020202020204" pitchFamily="34" charset="0"/>
                <a:cs typeface="Arial" panose="020B0604020202020204" pitchFamily="34" charset="0"/>
              </a:rPr>
              <a:t>Trainspotting – 1996</a:t>
            </a:r>
          </a:p>
          <a:p>
            <a:pPr lvl="0"/>
            <a:r>
              <a:rPr lang="en-US" dirty="0">
                <a:latin typeface="Arial" panose="020B0604020202020204" pitchFamily="34" charset="0"/>
                <a:cs typeface="Arial" panose="020B0604020202020204" pitchFamily="34" charset="0"/>
              </a:rPr>
              <a:t>Up in the Air – 2009</a:t>
            </a:r>
          </a:p>
          <a:p>
            <a:endParaRPr lang="en-US" dirty="0"/>
          </a:p>
        </p:txBody>
      </p:sp>
    </p:spTree>
    <p:extLst>
      <p:ext uri="{BB962C8B-B14F-4D97-AF65-F5344CB8AC3E}">
        <p14:creationId xmlns:p14="http://schemas.microsoft.com/office/powerpoint/2010/main" val="10192292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47490"/>
          </a:xfrm>
        </p:spPr>
        <p:txBody>
          <a:bodyPr/>
          <a:lstStyle/>
          <a:p>
            <a:r>
              <a:rPr lang="en-US" sz="2300" b="1" dirty="0">
                <a:solidFill>
                  <a:schemeClr val="accent2">
                    <a:lumMod val="75000"/>
                  </a:schemeClr>
                </a:solidFill>
                <a:latin typeface="Arial Black" panose="020B0A04020102020204" pitchFamily="34" charset="0"/>
              </a:rPr>
              <a:t>Genres</a:t>
            </a:r>
            <a:r>
              <a:rPr lang="en-US" sz="2300" b="1" dirty="0" smtClean="0">
                <a:solidFill>
                  <a:schemeClr val="accent2">
                    <a:lumMod val="75000"/>
                  </a:schemeClr>
                </a:solidFill>
                <a:latin typeface="Arial Black" panose="020B0A04020102020204" pitchFamily="34" charset="0"/>
              </a:rPr>
              <a:t>: Classic Literature</a:t>
            </a:r>
            <a:endParaRPr lang="en-US" dirty="0">
              <a:solidFill>
                <a:schemeClr val="accent2">
                  <a:lumMod val="75000"/>
                </a:schemeClr>
              </a:solidFill>
            </a:endParaRPr>
          </a:p>
        </p:txBody>
      </p:sp>
      <p:sp>
        <p:nvSpPr>
          <p:cNvPr id="3" name="Content Placeholder 2"/>
          <p:cNvSpPr>
            <a:spLocks noGrp="1"/>
          </p:cNvSpPr>
          <p:nvPr>
            <p:ph idx="1"/>
          </p:nvPr>
        </p:nvSpPr>
        <p:spPr>
          <a:xfrm>
            <a:off x="2589212" y="1489167"/>
            <a:ext cx="8915400" cy="4937760"/>
          </a:xfrm>
        </p:spPr>
        <p:txBody>
          <a:bodyPr>
            <a:normAutofit/>
          </a:bodyPr>
          <a:lstStyle/>
          <a:p>
            <a:pPr lvl="0"/>
            <a:r>
              <a:rPr lang="en-US" dirty="0">
                <a:latin typeface="Arial" panose="020B0604020202020204" pitchFamily="34" charset="0"/>
                <a:cs typeface="Arial" panose="020B0604020202020204" pitchFamily="34" charset="0"/>
              </a:rPr>
              <a:t>A Room With a View – 1985</a:t>
            </a:r>
          </a:p>
          <a:p>
            <a:pPr lvl="0"/>
            <a:r>
              <a:rPr lang="en-US" dirty="0">
                <a:latin typeface="Arial" panose="020B0604020202020204" pitchFamily="34" charset="0"/>
                <a:cs typeface="Arial" panose="020B0604020202020204" pitchFamily="34" charset="0"/>
              </a:rPr>
              <a:t>Age of Innocence – 1993</a:t>
            </a:r>
          </a:p>
          <a:p>
            <a:pPr lvl="0"/>
            <a:r>
              <a:rPr lang="en-US" dirty="0">
                <a:latin typeface="Arial" panose="020B0604020202020204" pitchFamily="34" charset="0"/>
                <a:cs typeface="Arial" panose="020B0604020202020204" pitchFamily="34" charset="0"/>
              </a:rPr>
              <a:t>Far from the Madding Crowd – 1967, 2015</a:t>
            </a:r>
          </a:p>
          <a:p>
            <a:pPr lvl="0"/>
            <a:r>
              <a:rPr lang="en-US" dirty="0">
                <a:latin typeface="Arial" panose="020B0604020202020204" pitchFamily="34" charset="0"/>
                <a:cs typeface="Arial" panose="020B0604020202020204" pitchFamily="34" charset="0"/>
              </a:rPr>
              <a:t>Great Expectations – 1946, 1998, 2012</a:t>
            </a:r>
          </a:p>
          <a:p>
            <a:pPr lvl="0"/>
            <a:r>
              <a:rPr lang="en-US" dirty="0">
                <a:latin typeface="Arial" panose="020B0604020202020204" pitchFamily="34" charset="0"/>
                <a:cs typeface="Arial" panose="020B0604020202020204" pitchFamily="34" charset="0"/>
              </a:rPr>
              <a:t>Howard’s End – 1992</a:t>
            </a:r>
          </a:p>
          <a:p>
            <a:pPr lvl="0"/>
            <a:r>
              <a:rPr lang="en-US" dirty="0">
                <a:latin typeface="Arial" panose="020B0604020202020204" pitchFamily="34" charset="0"/>
                <a:cs typeface="Arial" panose="020B0604020202020204" pitchFamily="34" charset="0"/>
              </a:rPr>
              <a:t>Jane Eyre – 2011, …</a:t>
            </a:r>
          </a:p>
          <a:p>
            <a:pPr lvl="0"/>
            <a:r>
              <a:rPr lang="en-US" dirty="0">
                <a:latin typeface="Arial" panose="020B0604020202020204" pitchFamily="34" charset="0"/>
                <a:cs typeface="Arial" panose="020B0604020202020204" pitchFamily="34" charset="0"/>
              </a:rPr>
              <a:t>Les </a:t>
            </a:r>
            <a:r>
              <a:rPr lang="en-US" dirty="0" err="1">
                <a:latin typeface="Arial" panose="020B0604020202020204" pitchFamily="34" charset="0"/>
                <a:cs typeface="Arial" panose="020B0604020202020204" pitchFamily="34" charset="0"/>
              </a:rPr>
              <a:t>Miserables</a:t>
            </a:r>
            <a:r>
              <a:rPr lang="en-US" dirty="0">
                <a:latin typeface="Arial" panose="020B0604020202020204" pitchFamily="34" charset="0"/>
                <a:cs typeface="Arial" panose="020B0604020202020204" pitchFamily="34" charset="0"/>
              </a:rPr>
              <a:t> – 2012, …</a:t>
            </a:r>
          </a:p>
          <a:p>
            <a:pPr lvl="0"/>
            <a:r>
              <a:rPr lang="en-US" dirty="0">
                <a:latin typeface="Arial" panose="020B0604020202020204" pitchFamily="34" charset="0"/>
                <a:cs typeface="Arial" panose="020B0604020202020204" pitchFamily="34" charset="0"/>
              </a:rPr>
              <a:t>Little </a:t>
            </a:r>
            <a:r>
              <a:rPr lang="en-US" dirty="0" err="1">
                <a:latin typeface="Arial" panose="020B0604020202020204" pitchFamily="34" charset="0"/>
                <a:cs typeface="Arial" panose="020B0604020202020204" pitchFamily="34" charset="0"/>
              </a:rPr>
              <a:t>Dorrit</a:t>
            </a:r>
            <a:r>
              <a:rPr lang="en-US" dirty="0">
                <a:latin typeface="Arial" panose="020B0604020202020204" pitchFamily="34" charset="0"/>
                <a:cs typeface="Arial" panose="020B0604020202020204" pitchFamily="34" charset="0"/>
              </a:rPr>
              <a:t> – 1987</a:t>
            </a:r>
          </a:p>
          <a:p>
            <a:pPr lvl="0"/>
            <a:r>
              <a:rPr lang="en-US" dirty="0">
                <a:latin typeface="Arial" panose="020B0604020202020204" pitchFamily="34" charset="0"/>
                <a:cs typeface="Arial" panose="020B0604020202020204" pitchFamily="34" charset="0"/>
              </a:rPr>
              <a:t>Little Women – 1994, 2019, …</a:t>
            </a:r>
          </a:p>
          <a:p>
            <a:pPr lvl="0"/>
            <a:r>
              <a:rPr lang="en-US" dirty="0">
                <a:latin typeface="Arial" panose="020B0604020202020204" pitchFamily="34" charset="0"/>
                <a:cs typeface="Arial" panose="020B0604020202020204" pitchFamily="34" charset="0"/>
              </a:rPr>
              <a:t>Moby Dick – 1956</a:t>
            </a:r>
          </a:p>
          <a:p>
            <a:pPr lvl="0"/>
            <a:r>
              <a:rPr lang="en-US" dirty="0">
                <a:latin typeface="Arial" panose="020B0604020202020204" pitchFamily="34" charset="0"/>
                <a:cs typeface="Arial" panose="020B0604020202020204" pitchFamily="34" charset="0"/>
              </a:rPr>
              <a:t>Pride &amp; Prejudice – 1940, 2005, …</a:t>
            </a:r>
          </a:p>
          <a:p>
            <a:pPr lvl="0"/>
            <a:r>
              <a:rPr lang="en-US" dirty="0">
                <a:latin typeface="Arial" panose="020B0604020202020204" pitchFamily="34" charset="0"/>
                <a:cs typeface="Arial" panose="020B0604020202020204" pitchFamily="34" charset="0"/>
              </a:rPr>
              <a:t>Wuthering Heights – 1939, 2012, …</a:t>
            </a:r>
          </a:p>
          <a:p>
            <a:endParaRPr lang="en-US" dirty="0"/>
          </a:p>
        </p:txBody>
      </p:sp>
    </p:spTree>
    <p:extLst>
      <p:ext uri="{BB962C8B-B14F-4D97-AF65-F5344CB8AC3E}">
        <p14:creationId xmlns:p14="http://schemas.microsoft.com/office/powerpoint/2010/main" val="2286517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669113"/>
          </a:xfrm>
        </p:spPr>
        <p:txBody>
          <a:bodyPr/>
          <a:lstStyle/>
          <a:p>
            <a:r>
              <a:rPr lang="en-US" sz="2300" b="1" dirty="0">
                <a:solidFill>
                  <a:schemeClr val="accent2">
                    <a:lumMod val="75000"/>
                  </a:schemeClr>
                </a:solidFill>
                <a:latin typeface="Arial Black" panose="020B0A04020102020204" pitchFamily="34" charset="0"/>
              </a:rPr>
              <a:t>Genres</a:t>
            </a:r>
            <a:r>
              <a:rPr lang="en-US" sz="2300" b="1" dirty="0" smtClean="0">
                <a:solidFill>
                  <a:schemeClr val="accent2">
                    <a:lumMod val="75000"/>
                  </a:schemeClr>
                </a:solidFill>
                <a:latin typeface="Arial Black" panose="020B0A04020102020204" pitchFamily="34" charset="0"/>
              </a:rPr>
              <a:t>: Shakespeare</a:t>
            </a:r>
            <a:endParaRPr lang="en-US" dirty="0">
              <a:solidFill>
                <a:schemeClr val="accent2">
                  <a:lumMod val="75000"/>
                </a:schemeClr>
              </a:solidFill>
            </a:endParaRPr>
          </a:p>
        </p:txBody>
      </p:sp>
      <p:sp>
        <p:nvSpPr>
          <p:cNvPr id="3" name="Content Placeholder 2"/>
          <p:cNvSpPr>
            <a:spLocks noGrp="1"/>
          </p:cNvSpPr>
          <p:nvPr>
            <p:ph idx="1"/>
          </p:nvPr>
        </p:nvSpPr>
        <p:spPr>
          <a:xfrm>
            <a:off x="2592925" y="1293223"/>
            <a:ext cx="8915400" cy="4885508"/>
          </a:xfrm>
        </p:spPr>
        <p:txBody>
          <a:bodyPr>
            <a:normAutofit lnSpcReduction="10000"/>
          </a:bodyPr>
          <a:lstStyle/>
          <a:p>
            <a:pPr lvl="0"/>
            <a:r>
              <a:rPr lang="en-US" dirty="0">
                <a:latin typeface="Arial" panose="020B0604020202020204" pitchFamily="34" charset="0"/>
                <a:cs typeface="Arial" panose="020B0604020202020204" pitchFamily="34" charset="0"/>
              </a:rPr>
              <a:t>Hamlet – 1948 (Dir/Act: Sir Laurence Oliver)</a:t>
            </a:r>
          </a:p>
          <a:p>
            <a:pPr lvl="0"/>
            <a:r>
              <a:rPr lang="en-US" dirty="0">
                <a:latin typeface="Arial" panose="020B0604020202020204" pitchFamily="34" charset="0"/>
                <a:cs typeface="Arial" panose="020B0604020202020204" pitchFamily="34" charset="0"/>
              </a:rPr>
              <a:t>Hamlet – 1990 (Dir: Franco </a:t>
            </a:r>
            <a:r>
              <a:rPr lang="en-US" dirty="0" err="1">
                <a:latin typeface="Arial" panose="020B0604020202020204" pitchFamily="34" charset="0"/>
                <a:cs typeface="Arial" panose="020B0604020202020204" pitchFamily="34" charset="0"/>
              </a:rPr>
              <a:t>Zeffirelli</a:t>
            </a:r>
            <a:r>
              <a:rPr lang="en-US" dirty="0">
                <a:latin typeface="Arial" panose="020B0604020202020204" pitchFamily="34" charset="0"/>
                <a:cs typeface="Arial" panose="020B0604020202020204" pitchFamily="34" charset="0"/>
              </a:rPr>
              <a:t>, Act: Mel Gibson)</a:t>
            </a:r>
          </a:p>
          <a:p>
            <a:pPr lvl="0"/>
            <a:r>
              <a:rPr lang="en-US" dirty="0">
                <a:latin typeface="Arial" panose="020B0604020202020204" pitchFamily="34" charset="0"/>
                <a:cs typeface="Arial" panose="020B0604020202020204" pitchFamily="34" charset="0"/>
              </a:rPr>
              <a:t>Hamlet – 1996 (Dir/Act: Kenneth </a:t>
            </a:r>
            <a:r>
              <a:rPr lang="en-US" dirty="0" err="1">
                <a:latin typeface="Arial" panose="020B0604020202020204" pitchFamily="34" charset="0"/>
                <a:cs typeface="Arial" panose="020B0604020202020204" pitchFamily="34" charset="0"/>
              </a:rPr>
              <a:t>Branagh</a:t>
            </a:r>
            <a:r>
              <a:rPr lang="en-US" dirty="0">
                <a:latin typeface="Arial" panose="020B0604020202020204" pitchFamily="34" charset="0"/>
                <a:cs typeface="Arial" panose="020B0604020202020204" pitchFamily="34" charset="0"/>
              </a:rPr>
              <a:t>)</a:t>
            </a:r>
          </a:p>
          <a:p>
            <a:pPr lvl="0"/>
            <a:r>
              <a:rPr lang="en-US" dirty="0">
                <a:latin typeface="Arial" panose="020B0604020202020204" pitchFamily="34" charset="0"/>
                <a:cs typeface="Arial" panose="020B0604020202020204" pitchFamily="34" charset="0"/>
              </a:rPr>
              <a:t>Henry V – 1944 (Dir/Act: Sir Laurence Oliver)</a:t>
            </a:r>
          </a:p>
          <a:p>
            <a:pPr lvl="0"/>
            <a:r>
              <a:rPr lang="en-US" dirty="0">
                <a:latin typeface="Arial" panose="020B0604020202020204" pitchFamily="34" charset="0"/>
                <a:cs typeface="Arial" panose="020B0604020202020204" pitchFamily="34" charset="0"/>
              </a:rPr>
              <a:t>Henry V – 1989 (Dir/Act: Kenneth </a:t>
            </a:r>
            <a:r>
              <a:rPr lang="en-US" dirty="0" err="1">
                <a:latin typeface="Arial" panose="020B0604020202020204" pitchFamily="34" charset="0"/>
                <a:cs typeface="Arial" panose="020B0604020202020204" pitchFamily="34" charset="0"/>
              </a:rPr>
              <a:t>Branagh</a:t>
            </a:r>
            <a:r>
              <a:rPr lang="en-US" dirty="0">
                <a:latin typeface="Arial" panose="020B0604020202020204" pitchFamily="34" charset="0"/>
                <a:cs typeface="Arial" panose="020B0604020202020204" pitchFamily="34" charset="0"/>
              </a:rPr>
              <a:t>)</a:t>
            </a:r>
          </a:p>
          <a:p>
            <a:pPr lvl="0"/>
            <a:r>
              <a:rPr lang="en-US" dirty="0">
                <a:latin typeface="Arial" panose="020B0604020202020204" pitchFamily="34" charset="0"/>
                <a:cs typeface="Arial" panose="020B0604020202020204" pitchFamily="34" charset="0"/>
              </a:rPr>
              <a:t>Macbeth – 2015 (Dir: Justin </a:t>
            </a:r>
            <a:r>
              <a:rPr lang="en-US" dirty="0" err="1">
                <a:latin typeface="Arial" panose="020B0604020202020204" pitchFamily="34" charset="0"/>
                <a:cs typeface="Arial" panose="020B0604020202020204" pitchFamily="34" charset="0"/>
              </a:rPr>
              <a:t>Kurzel</a:t>
            </a:r>
            <a:r>
              <a:rPr lang="en-US" dirty="0">
                <a:latin typeface="Arial" panose="020B0604020202020204" pitchFamily="34" charset="0"/>
                <a:cs typeface="Arial" panose="020B0604020202020204" pitchFamily="34" charset="0"/>
              </a:rPr>
              <a:t>)</a:t>
            </a:r>
          </a:p>
          <a:p>
            <a:pPr lvl="0"/>
            <a:r>
              <a:rPr lang="en-US" dirty="0">
                <a:latin typeface="Arial" panose="020B0604020202020204" pitchFamily="34" charset="0"/>
                <a:cs typeface="Arial" panose="020B0604020202020204" pitchFamily="34" charset="0"/>
              </a:rPr>
              <a:t>Macbeth -1971 (Dir: Roman Polanski)</a:t>
            </a:r>
          </a:p>
          <a:p>
            <a:pPr lvl="0"/>
            <a:r>
              <a:rPr lang="en-US" dirty="0">
                <a:latin typeface="Arial" panose="020B0604020202020204" pitchFamily="34" charset="0"/>
                <a:cs typeface="Arial" panose="020B0604020202020204" pitchFamily="34" charset="0"/>
              </a:rPr>
              <a:t>Men of Respect – 1990 (Macbeth)</a:t>
            </a:r>
          </a:p>
          <a:p>
            <a:r>
              <a:rPr lang="en-US" dirty="0">
                <a:latin typeface="Arial" panose="020B0604020202020204" pitchFamily="34" charset="0"/>
                <a:cs typeface="Arial" panose="020B0604020202020204" pitchFamily="34" charset="0"/>
              </a:rPr>
              <a:t>Throne of Blood – 1957 (Macbeth)</a:t>
            </a:r>
          </a:p>
          <a:p>
            <a:pPr lvl="0"/>
            <a:r>
              <a:rPr lang="en-US" dirty="0" smtClean="0">
                <a:latin typeface="Arial" panose="020B0604020202020204" pitchFamily="34" charset="0"/>
                <a:cs typeface="Arial" panose="020B0604020202020204" pitchFamily="34" charset="0"/>
              </a:rPr>
              <a:t>Romeo </a:t>
            </a:r>
            <a:r>
              <a:rPr lang="en-US" dirty="0">
                <a:latin typeface="Arial" panose="020B0604020202020204" pitchFamily="34" charset="0"/>
                <a:cs typeface="Arial" panose="020B0604020202020204" pitchFamily="34" charset="0"/>
              </a:rPr>
              <a:t>and Juliet – 1968 (Dir: Franco </a:t>
            </a:r>
            <a:r>
              <a:rPr lang="en-US" dirty="0" err="1">
                <a:latin typeface="Arial" panose="020B0604020202020204" pitchFamily="34" charset="0"/>
                <a:cs typeface="Arial" panose="020B0604020202020204" pitchFamily="34" charset="0"/>
              </a:rPr>
              <a:t>Zeffirelli</a:t>
            </a:r>
            <a:r>
              <a:rPr lang="en-US" dirty="0">
                <a:latin typeface="Arial" panose="020B0604020202020204" pitchFamily="34" charset="0"/>
                <a:cs typeface="Arial" panose="020B0604020202020204" pitchFamily="34" charset="0"/>
              </a:rPr>
              <a:t>)</a:t>
            </a:r>
          </a:p>
          <a:p>
            <a:pPr lvl="0"/>
            <a:r>
              <a:rPr lang="en-US" dirty="0">
                <a:latin typeface="Arial" panose="020B0604020202020204" pitchFamily="34" charset="0"/>
                <a:cs typeface="Arial" panose="020B0604020202020204" pitchFamily="34" charset="0"/>
              </a:rPr>
              <a:t>Romeo and Juliet – 1996 (Dir: Baz Luhrmann)</a:t>
            </a:r>
          </a:p>
          <a:p>
            <a:r>
              <a:rPr lang="en-US" dirty="0">
                <a:latin typeface="Arial" panose="020B0604020202020204" pitchFamily="34" charset="0"/>
                <a:cs typeface="Arial" panose="020B0604020202020204" pitchFamily="34" charset="0"/>
              </a:rPr>
              <a:t>West Side Story – 1961 (Romeo and Juliet</a:t>
            </a:r>
            <a:r>
              <a:rPr lang="en-US" dirty="0" smtClean="0">
                <a:latin typeface="Arial" panose="020B0604020202020204" pitchFamily="34" charset="0"/>
                <a:cs typeface="Arial" panose="020B0604020202020204" pitchFamily="34" charset="0"/>
              </a:rPr>
              <a:t>)</a:t>
            </a:r>
          </a:p>
          <a:p>
            <a:r>
              <a:rPr lang="en-US" dirty="0">
                <a:latin typeface="Arial" panose="020B0604020202020204" pitchFamily="34" charset="0"/>
                <a:cs typeface="Arial" panose="020B0604020202020204" pitchFamily="34" charset="0"/>
              </a:rPr>
              <a:t>Ran – 1985 (King Lear)</a:t>
            </a:r>
          </a:p>
          <a:p>
            <a:endParaRPr lang="en-US" dirty="0"/>
          </a:p>
          <a:p>
            <a:endParaRPr lang="en-US" dirty="0"/>
          </a:p>
        </p:txBody>
      </p:sp>
    </p:spTree>
    <p:extLst>
      <p:ext uri="{BB962C8B-B14F-4D97-AF65-F5344CB8AC3E}">
        <p14:creationId xmlns:p14="http://schemas.microsoft.com/office/powerpoint/2010/main" val="39427801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551547"/>
          </a:xfrm>
        </p:spPr>
        <p:txBody>
          <a:bodyPr/>
          <a:lstStyle/>
          <a:p>
            <a:r>
              <a:rPr lang="en-US" sz="2300" b="1" dirty="0">
                <a:solidFill>
                  <a:schemeClr val="accent2">
                    <a:lumMod val="75000"/>
                  </a:schemeClr>
                </a:solidFill>
                <a:latin typeface="Arial Black" panose="020B0A04020102020204" pitchFamily="34" charset="0"/>
              </a:rPr>
              <a:t>Genres</a:t>
            </a:r>
            <a:r>
              <a:rPr lang="en-US" sz="2300" b="1" dirty="0" smtClean="0">
                <a:solidFill>
                  <a:schemeClr val="accent2">
                    <a:lumMod val="75000"/>
                  </a:schemeClr>
                </a:solidFill>
                <a:latin typeface="Arial Black" panose="020B0A04020102020204" pitchFamily="34" charset="0"/>
              </a:rPr>
              <a:t>: War</a:t>
            </a:r>
            <a:endParaRPr lang="en-US" dirty="0">
              <a:solidFill>
                <a:schemeClr val="accent2">
                  <a:lumMod val="75000"/>
                </a:schemeClr>
              </a:solidFill>
            </a:endParaRPr>
          </a:p>
        </p:txBody>
      </p:sp>
      <p:sp>
        <p:nvSpPr>
          <p:cNvPr id="3" name="Content Placeholder 2"/>
          <p:cNvSpPr>
            <a:spLocks noGrp="1"/>
          </p:cNvSpPr>
          <p:nvPr>
            <p:ph idx="1"/>
          </p:nvPr>
        </p:nvSpPr>
        <p:spPr>
          <a:xfrm>
            <a:off x="2589212" y="1175657"/>
            <a:ext cx="8915400" cy="5682343"/>
          </a:xfrm>
        </p:spPr>
        <p:txBody>
          <a:bodyPr>
            <a:normAutofit fontScale="85000" lnSpcReduction="20000"/>
          </a:bodyPr>
          <a:lstStyle/>
          <a:p>
            <a:pPr lvl="0"/>
            <a:r>
              <a:rPr lang="en-US" dirty="0">
                <a:latin typeface="Arial" panose="020B0604020202020204" pitchFamily="34" charset="0"/>
                <a:cs typeface="Arial" panose="020B0604020202020204" pitchFamily="34" charset="0"/>
              </a:rPr>
              <a:t>A Bridge Too Far – 1977</a:t>
            </a:r>
          </a:p>
          <a:p>
            <a:pPr lvl="0"/>
            <a:r>
              <a:rPr lang="en-US" dirty="0">
                <a:latin typeface="Arial" panose="020B0604020202020204" pitchFamily="34" charset="0"/>
                <a:cs typeface="Arial" panose="020B0604020202020204" pitchFamily="34" charset="0"/>
              </a:rPr>
              <a:t>All Quiet on the Western Front – 1930</a:t>
            </a:r>
          </a:p>
          <a:p>
            <a:pPr lvl="0"/>
            <a:r>
              <a:rPr lang="en-US" dirty="0">
                <a:latin typeface="Arial" panose="020B0604020202020204" pitchFamily="34" charset="0"/>
                <a:cs typeface="Arial" panose="020B0604020202020204" pitchFamily="34" charset="0"/>
              </a:rPr>
              <a:t>American Sniper – 2014</a:t>
            </a:r>
          </a:p>
          <a:p>
            <a:pPr lvl="0"/>
            <a:r>
              <a:rPr lang="en-US" dirty="0">
                <a:latin typeface="Arial" panose="020B0604020202020204" pitchFamily="34" charset="0"/>
                <a:cs typeface="Arial" panose="020B0604020202020204" pitchFamily="34" charset="0"/>
              </a:rPr>
              <a:t>Apocalypse Now – 1979 (Heart of Darkness by Joseph Conrad)</a:t>
            </a:r>
          </a:p>
          <a:p>
            <a:pPr lvl="0"/>
            <a:r>
              <a:rPr lang="en-US" dirty="0">
                <a:latin typeface="Arial" panose="020B0604020202020204" pitchFamily="34" charset="0"/>
                <a:cs typeface="Arial" panose="020B0604020202020204" pitchFamily="34" charset="0"/>
              </a:rPr>
              <a:t>Beasts of No Nation – 2015</a:t>
            </a:r>
          </a:p>
          <a:p>
            <a:pPr lvl="0"/>
            <a:r>
              <a:rPr lang="en-US" dirty="0">
                <a:latin typeface="Arial" panose="020B0604020202020204" pitchFamily="34" charset="0"/>
                <a:cs typeface="Arial" panose="020B0604020202020204" pitchFamily="34" charset="0"/>
              </a:rPr>
              <a:t>Black Hawk Down – 2001</a:t>
            </a:r>
          </a:p>
          <a:p>
            <a:pPr lvl="0"/>
            <a:r>
              <a:rPr lang="en-US" dirty="0">
                <a:latin typeface="Arial" panose="020B0604020202020204" pitchFamily="34" charset="0"/>
                <a:cs typeface="Arial" panose="020B0604020202020204" pitchFamily="34" charset="0"/>
              </a:rPr>
              <a:t>Born on the Fourth of July – 1989</a:t>
            </a:r>
          </a:p>
          <a:p>
            <a:pPr lvl="0"/>
            <a:r>
              <a:rPr lang="en-US" dirty="0">
                <a:latin typeface="Arial" panose="020B0604020202020204" pitchFamily="34" charset="0"/>
                <a:cs typeface="Arial" panose="020B0604020202020204" pitchFamily="34" charset="0"/>
              </a:rPr>
              <a:t>Come and See – 1985 (I am from the Fiery Village by Ales </a:t>
            </a:r>
            <a:r>
              <a:rPr lang="en-US" dirty="0" err="1">
                <a:latin typeface="Arial" panose="020B0604020202020204" pitchFamily="34" charset="0"/>
                <a:cs typeface="Arial" panose="020B0604020202020204" pitchFamily="34" charset="0"/>
              </a:rPr>
              <a:t>Adamovich</a:t>
            </a:r>
            <a:r>
              <a:rPr lang="en-US" dirty="0">
                <a:latin typeface="Arial" panose="020B0604020202020204" pitchFamily="34" charset="0"/>
                <a:cs typeface="Arial" panose="020B0604020202020204" pitchFamily="34" charset="0"/>
              </a:rPr>
              <a:t>)</a:t>
            </a:r>
          </a:p>
          <a:p>
            <a:pPr lvl="0"/>
            <a:r>
              <a:rPr lang="en-US" dirty="0">
                <a:latin typeface="Arial" panose="020B0604020202020204" pitchFamily="34" charset="0"/>
                <a:cs typeface="Arial" panose="020B0604020202020204" pitchFamily="34" charset="0"/>
              </a:rPr>
              <a:t>Das Boot – 1984</a:t>
            </a:r>
          </a:p>
          <a:p>
            <a:pPr lvl="0"/>
            <a:r>
              <a:rPr lang="en-US" dirty="0">
                <a:latin typeface="Arial" panose="020B0604020202020204" pitchFamily="34" charset="0"/>
                <a:cs typeface="Arial" panose="020B0604020202020204" pitchFamily="34" charset="0"/>
              </a:rPr>
              <a:t>Full Metal Jacket – 1987 (The Short Timers by Gustav </a:t>
            </a:r>
            <a:r>
              <a:rPr lang="en-US" dirty="0" err="1">
                <a:latin typeface="Arial" panose="020B0604020202020204" pitchFamily="34" charset="0"/>
                <a:cs typeface="Arial" panose="020B0604020202020204" pitchFamily="34" charset="0"/>
              </a:rPr>
              <a:t>Hasford</a:t>
            </a:r>
            <a:r>
              <a:rPr lang="en-US" dirty="0">
                <a:latin typeface="Arial" panose="020B0604020202020204" pitchFamily="34" charset="0"/>
                <a:cs typeface="Arial" panose="020B0604020202020204" pitchFamily="34" charset="0"/>
              </a:rPr>
              <a:t>)</a:t>
            </a:r>
          </a:p>
          <a:p>
            <a:pPr lvl="0"/>
            <a:r>
              <a:rPr lang="en-US" dirty="0">
                <a:latin typeface="Arial" panose="020B0604020202020204" pitchFamily="34" charset="0"/>
                <a:cs typeface="Arial" panose="020B0604020202020204" pitchFamily="34" charset="0"/>
              </a:rPr>
              <a:t>M*A*S*H – 1970</a:t>
            </a:r>
          </a:p>
          <a:p>
            <a:pPr lvl="0"/>
            <a:r>
              <a:rPr lang="en-US" dirty="0">
                <a:latin typeface="Arial" panose="020B0604020202020204" pitchFamily="34" charset="0"/>
                <a:cs typeface="Arial" panose="020B0604020202020204" pitchFamily="34" charset="0"/>
              </a:rPr>
              <a:t>Paths of Glory – 1957</a:t>
            </a:r>
          </a:p>
          <a:p>
            <a:pPr lvl="0"/>
            <a:r>
              <a:rPr lang="en-US" dirty="0">
                <a:latin typeface="Arial" panose="020B0604020202020204" pitchFamily="34" charset="0"/>
                <a:cs typeface="Arial" panose="020B0604020202020204" pitchFamily="34" charset="0"/>
              </a:rPr>
              <a:t>The Bridge on the River </a:t>
            </a:r>
            <a:r>
              <a:rPr lang="en-US" dirty="0" err="1">
                <a:latin typeface="Arial" panose="020B0604020202020204" pitchFamily="34" charset="0"/>
                <a:cs typeface="Arial" panose="020B0604020202020204" pitchFamily="34" charset="0"/>
              </a:rPr>
              <a:t>Kwai</a:t>
            </a:r>
            <a:r>
              <a:rPr lang="en-US" dirty="0">
                <a:latin typeface="Arial" panose="020B0604020202020204" pitchFamily="34" charset="0"/>
                <a:cs typeface="Arial" panose="020B0604020202020204" pitchFamily="34" charset="0"/>
              </a:rPr>
              <a:t> – 1957</a:t>
            </a:r>
          </a:p>
          <a:p>
            <a:pPr lvl="0"/>
            <a:r>
              <a:rPr lang="en-US" dirty="0">
                <a:latin typeface="Arial" panose="020B0604020202020204" pitchFamily="34" charset="0"/>
                <a:cs typeface="Arial" panose="020B0604020202020204" pitchFamily="34" charset="0"/>
              </a:rPr>
              <a:t>The Eagle Has Landed – 1976</a:t>
            </a:r>
          </a:p>
          <a:p>
            <a:pPr lvl="0"/>
            <a:r>
              <a:rPr lang="en-US" dirty="0">
                <a:latin typeface="Arial" panose="020B0604020202020204" pitchFamily="34" charset="0"/>
                <a:cs typeface="Arial" panose="020B0604020202020204" pitchFamily="34" charset="0"/>
              </a:rPr>
              <a:t>The Longest Day – 1962</a:t>
            </a:r>
          </a:p>
          <a:p>
            <a:pPr lvl="0"/>
            <a:r>
              <a:rPr lang="en-US" dirty="0">
                <a:latin typeface="Arial" panose="020B0604020202020204" pitchFamily="34" charset="0"/>
                <a:cs typeface="Arial" panose="020B0604020202020204" pitchFamily="34" charset="0"/>
              </a:rPr>
              <a:t>The Pianist – 2002</a:t>
            </a:r>
          </a:p>
          <a:p>
            <a:pPr lvl="0"/>
            <a:r>
              <a:rPr lang="en-US" dirty="0">
                <a:latin typeface="Arial" panose="020B0604020202020204" pitchFamily="34" charset="0"/>
                <a:cs typeface="Arial" panose="020B0604020202020204" pitchFamily="34" charset="0"/>
              </a:rPr>
              <a:t>Thin Red Line – 1998</a:t>
            </a:r>
          </a:p>
          <a:p>
            <a:pPr lvl="0"/>
            <a:r>
              <a:rPr lang="en-US" dirty="0">
                <a:latin typeface="Arial" panose="020B0604020202020204" pitchFamily="34" charset="0"/>
                <a:cs typeface="Arial" panose="020B0604020202020204" pitchFamily="34" charset="0"/>
              </a:rPr>
              <a:t>Where Eagles Dare – 1968</a:t>
            </a:r>
          </a:p>
          <a:p>
            <a:endParaRPr lang="en-US" dirty="0"/>
          </a:p>
        </p:txBody>
      </p:sp>
    </p:spTree>
    <p:extLst>
      <p:ext uri="{BB962C8B-B14F-4D97-AF65-F5344CB8AC3E}">
        <p14:creationId xmlns:p14="http://schemas.microsoft.com/office/powerpoint/2010/main" val="49173641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65056"/>
          </a:xfrm>
        </p:spPr>
        <p:txBody>
          <a:bodyPr/>
          <a:lstStyle/>
          <a:p>
            <a:r>
              <a:rPr lang="en-US" sz="2300" b="1" dirty="0">
                <a:solidFill>
                  <a:schemeClr val="accent2">
                    <a:lumMod val="75000"/>
                  </a:schemeClr>
                </a:solidFill>
                <a:latin typeface="Arial Black" panose="020B0A04020102020204" pitchFamily="34" charset="0"/>
              </a:rPr>
              <a:t>Genres</a:t>
            </a:r>
            <a:r>
              <a:rPr lang="en-US" sz="2300" b="1" dirty="0" smtClean="0">
                <a:solidFill>
                  <a:schemeClr val="accent2">
                    <a:lumMod val="75000"/>
                  </a:schemeClr>
                </a:solidFill>
                <a:latin typeface="Arial Black" panose="020B0A04020102020204" pitchFamily="34" charset="0"/>
              </a:rPr>
              <a:t>: Western</a:t>
            </a:r>
            <a:endParaRPr lang="en-US" dirty="0">
              <a:solidFill>
                <a:schemeClr val="accent2">
                  <a:lumMod val="75000"/>
                </a:schemeClr>
              </a:solidFill>
            </a:endParaRPr>
          </a:p>
        </p:txBody>
      </p:sp>
      <p:sp>
        <p:nvSpPr>
          <p:cNvPr id="3" name="Content Placeholder 2"/>
          <p:cNvSpPr>
            <a:spLocks noGrp="1"/>
          </p:cNvSpPr>
          <p:nvPr>
            <p:ph idx="1"/>
          </p:nvPr>
        </p:nvSpPr>
        <p:spPr>
          <a:xfrm>
            <a:off x="2589212" y="1489166"/>
            <a:ext cx="8915400" cy="4173862"/>
          </a:xfrm>
        </p:spPr>
        <p:txBody>
          <a:bodyPr/>
          <a:lstStyle/>
          <a:p>
            <a:pPr lvl="0"/>
            <a:r>
              <a:rPr lang="en-US" dirty="0">
                <a:latin typeface="Arial" panose="020B0604020202020204" pitchFamily="34" charset="0"/>
                <a:cs typeface="Arial" panose="020B0604020202020204" pitchFamily="34" charset="0"/>
              </a:rPr>
              <a:t>Dances with Wolves – 1990</a:t>
            </a:r>
          </a:p>
          <a:p>
            <a:pPr lvl="0"/>
            <a:r>
              <a:rPr lang="en-US" dirty="0">
                <a:latin typeface="Arial" panose="020B0604020202020204" pitchFamily="34" charset="0"/>
                <a:cs typeface="Arial" panose="020B0604020202020204" pitchFamily="34" charset="0"/>
              </a:rPr>
              <a:t>Hombre – 1967</a:t>
            </a:r>
          </a:p>
          <a:p>
            <a:pPr lvl="0"/>
            <a:r>
              <a:rPr lang="en-US" dirty="0">
                <a:latin typeface="Arial" panose="020B0604020202020204" pitchFamily="34" charset="0"/>
                <a:cs typeface="Arial" panose="020B0604020202020204" pitchFamily="34" charset="0"/>
              </a:rPr>
              <a:t>Shane – 1953</a:t>
            </a:r>
          </a:p>
          <a:p>
            <a:pPr lvl="0"/>
            <a:r>
              <a:rPr lang="en-US" dirty="0">
                <a:latin typeface="Arial" panose="020B0604020202020204" pitchFamily="34" charset="0"/>
                <a:cs typeface="Arial" panose="020B0604020202020204" pitchFamily="34" charset="0"/>
              </a:rPr>
              <a:t>The Assassination of Jesse James by the Coward Robert Ford - 2017</a:t>
            </a:r>
          </a:p>
          <a:p>
            <a:pPr lvl="0"/>
            <a:r>
              <a:rPr lang="en-US" dirty="0">
                <a:latin typeface="Arial" panose="020B0604020202020204" pitchFamily="34" charset="0"/>
                <a:cs typeface="Arial" panose="020B0604020202020204" pitchFamily="34" charset="0"/>
              </a:rPr>
              <a:t>The Last of the Mohicans – 1992</a:t>
            </a:r>
          </a:p>
          <a:p>
            <a:pPr lvl="0"/>
            <a:r>
              <a:rPr lang="en-US" dirty="0">
                <a:latin typeface="Arial" panose="020B0604020202020204" pitchFamily="34" charset="0"/>
                <a:cs typeface="Arial" panose="020B0604020202020204" pitchFamily="34" charset="0"/>
              </a:rPr>
              <a:t>The Ox-Bow Incident – 1943</a:t>
            </a:r>
          </a:p>
          <a:p>
            <a:pPr lvl="0"/>
            <a:r>
              <a:rPr lang="en-US" dirty="0">
                <a:latin typeface="Arial" panose="020B0604020202020204" pitchFamily="34" charset="0"/>
                <a:cs typeface="Arial" panose="020B0604020202020204" pitchFamily="34" charset="0"/>
              </a:rPr>
              <a:t>The </a:t>
            </a:r>
            <a:r>
              <a:rPr lang="en-US" dirty="0" err="1">
                <a:latin typeface="Arial" panose="020B0604020202020204" pitchFamily="34" charset="0"/>
                <a:cs typeface="Arial" panose="020B0604020202020204" pitchFamily="34" charset="0"/>
              </a:rPr>
              <a:t>Shootist</a:t>
            </a:r>
            <a:r>
              <a:rPr lang="en-US" dirty="0">
                <a:latin typeface="Arial" panose="020B0604020202020204" pitchFamily="34" charset="0"/>
                <a:cs typeface="Arial" panose="020B0604020202020204" pitchFamily="34" charset="0"/>
              </a:rPr>
              <a:t> – 1976</a:t>
            </a:r>
          </a:p>
          <a:p>
            <a:pPr lvl="0"/>
            <a:r>
              <a:rPr lang="en-US" dirty="0">
                <a:latin typeface="Arial" panose="020B0604020202020204" pitchFamily="34" charset="0"/>
                <a:cs typeface="Arial" panose="020B0604020202020204" pitchFamily="34" charset="0"/>
              </a:rPr>
              <a:t>True Grit – 1969, 2010</a:t>
            </a:r>
          </a:p>
          <a:p>
            <a:pPr lvl="0"/>
            <a:r>
              <a:rPr lang="en-US" dirty="0">
                <a:latin typeface="Arial" panose="020B0604020202020204" pitchFamily="34" charset="0"/>
                <a:cs typeface="Arial" panose="020B0604020202020204" pitchFamily="34" charset="0"/>
              </a:rPr>
              <a:t>True History of the Kelly Gang – 2019</a:t>
            </a:r>
          </a:p>
          <a:p>
            <a:endParaRPr lang="en-US" dirty="0"/>
          </a:p>
        </p:txBody>
      </p:sp>
    </p:spTree>
    <p:extLst>
      <p:ext uri="{BB962C8B-B14F-4D97-AF65-F5344CB8AC3E}">
        <p14:creationId xmlns:p14="http://schemas.microsoft.com/office/powerpoint/2010/main" val="185032024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300" b="1" dirty="0">
                <a:solidFill>
                  <a:schemeClr val="accent2">
                    <a:lumMod val="75000"/>
                  </a:schemeClr>
                </a:solidFill>
                <a:latin typeface="Arial Black" panose="020B0A04020102020204" pitchFamily="34" charset="0"/>
              </a:rPr>
              <a:t>Genres</a:t>
            </a:r>
            <a:r>
              <a:rPr lang="en-US" sz="2300" b="1" dirty="0" smtClean="0">
                <a:solidFill>
                  <a:schemeClr val="accent2">
                    <a:lumMod val="75000"/>
                  </a:schemeClr>
                </a:solidFill>
                <a:latin typeface="Arial Black" panose="020B0A04020102020204" pitchFamily="34" charset="0"/>
              </a:rPr>
              <a:t>: Suspense/Thriller</a:t>
            </a:r>
            <a:endParaRPr lang="en-US" dirty="0">
              <a:solidFill>
                <a:schemeClr val="accent2">
                  <a:lumMod val="75000"/>
                </a:schemeClr>
              </a:solidFill>
            </a:endParaRPr>
          </a:p>
        </p:txBody>
      </p:sp>
      <p:sp>
        <p:nvSpPr>
          <p:cNvPr id="3" name="Content Placeholder 2"/>
          <p:cNvSpPr>
            <a:spLocks noGrp="1"/>
          </p:cNvSpPr>
          <p:nvPr>
            <p:ph idx="1"/>
          </p:nvPr>
        </p:nvSpPr>
        <p:spPr>
          <a:xfrm>
            <a:off x="2589212" y="1371599"/>
            <a:ext cx="8915400" cy="5225144"/>
          </a:xfrm>
        </p:spPr>
        <p:txBody>
          <a:bodyPr>
            <a:normAutofit fontScale="85000" lnSpcReduction="20000"/>
          </a:bodyPr>
          <a:lstStyle/>
          <a:p>
            <a:pPr lvl="0"/>
            <a:r>
              <a:rPr lang="en-US" dirty="0">
                <a:latin typeface="Arial" panose="020B0604020202020204" pitchFamily="34" charset="0"/>
                <a:cs typeface="Arial" panose="020B0604020202020204" pitchFamily="34" charset="0"/>
              </a:rPr>
              <a:t>A History of Violence – 2005 (Graphic novel adaptation)</a:t>
            </a:r>
          </a:p>
          <a:p>
            <a:pPr lvl="0"/>
            <a:r>
              <a:rPr lang="en-US" dirty="0">
                <a:latin typeface="Arial" panose="020B0604020202020204" pitchFamily="34" charset="0"/>
                <a:cs typeface="Arial" panose="020B0604020202020204" pitchFamily="34" charset="0"/>
              </a:rPr>
              <a:t>Brighton Rock – 1948, 2011</a:t>
            </a:r>
          </a:p>
          <a:p>
            <a:pPr lvl="0"/>
            <a:r>
              <a:rPr lang="en-US" dirty="0">
                <a:latin typeface="Arial" panose="020B0604020202020204" pitchFamily="34" charset="0"/>
                <a:cs typeface="Arial" panose="020B0604020202020204" pitchFamily="34" charset="0"/>
              </a:rPr>
              <a:t>Captain Philips – 2013 (A Captain’s Duty by Richard Philips)</a:t>
            </a:r>
          </a:p>
          <a:p>
            <a:pPr lvl="0"/>
            <a:r>
              <a:rPr lang="en-US" dirty="0">
                <a:latin typeface="Arial" panose="020B0604020202020204" pitchFamily="34" charset="0"/>
                <a:cs typeface="Arial" panose="020B0604020202020204" pitchFamily="34" charset="0"/>
              </a:rPr>
              <a:t>Gone Girl – 2014</a:t>
            </a:r>
          </a:p>
          <a:p>
            <a:pPr lvl="0"/>
            <a:r>
              <a:rPr lang="en-US" dirty="0">
                <a:latin typeface="Arial" panose="020B0604020202020204" pitchFamily="34" charset="0"/>
                <a:cs typeface="Arial" panose="020B0604020202020204" pitchFamily="34" charset="0"/>
              </a:rPr>
              <a:t>Jackie Brown – 1997 (Rum Punch by Elmore Leonard)</a:t>
            </a:r>
          </a:p>
          <a:p>
            <a:pPr lvl="0"/>
            <a:r>
              <a:rPr lang="en-US" dirty="0">
                <a:latin typeface="Arial" panose="020B0604020202020204" pitchFamily="34" charset="0"/>
                <a:cs typeface="Arial" panose="020B0604020202020204" pitchFamily="34" charset="0"/>
              </a:rPr>
              <a:t>No Country for Old Men – 2007</a:t>
            </a:r>
          </a:p>
          <a:p>
            <a:pPr lvl="0"/>
            <a:r>
              <a:rPr lang="en-US" dirty="0">
                <a:latin typeface="Arial" panose="020B0604020202020204" pitchFamily="34" charset="0"/>
                <a:cs typeface="Arial" panose="020B0604020202020204" pitchFamily="34" charset="0"/>
              </a:rPr>
              <a:t>Silence of the Lambs – 1991</a:t>
            </a:r>
          </a:p>
          <a:p>
            <a:pPr lvl="0"/>
            <a:r>
              <a:rPr lang="en-US" dirty="0">
                <a:latin typeface="Arial" panose="020B0604020202020204" pitchFamily="34" charset="0"/>
                <a:cs typeface="Arial" panose="020B0604020202020204" pitchFamily="34" charset="0"/>
              </a:rPr>
              <a:t>The 39 Steps – 1935, 1978</a:t>
            </a:r>
          </a:p>
          <a:p>
            <a:pPr lvl="0"/>
            <a:r>
              <a:rPr lang="en-US" dirty="0">
                <a:latin typeface="Arial" panose="020B0604020202020204" pitchFamily="34" charset="0"/>
                <a:cs typeface="Arial" panose="020B0604020202020204" pitchFamily="34" charset="0"/>
              </a:rPr>
              <a:t>The Constant Gardener – 2005</a:t>
            </a:r>
          </a:p>
          <a:p>
            <a:pPr lvl="0"/>
            <a:r>
              <a:rPr lang="en-US" dirty="0">
                <a:latin typeface="Arial" panose="020B0604020202020204" pitchFamily="34" charset="0"/>
                <a:cs typeface="Arial" panose="020B0604020202020204" pitchFamily="34" charset="0"/>
              </a:rPr>
              <a:t>The French Connection – 1971</a:t>
            </a:r>
          </a:p>
          <a:p>
            <a:pPr lvl="0"/>
            <a:r>
              <a:rPr lang="en-US" dirty="0">
                <a:latin typeface="Arial" panose="020B0604020202020204" pitchFamily="34" charset="0"/>
                <a:cs typeface="Arial" panose="020B0604020202020204" pitchFamily="34" charset="0"/>
              </a:rPr>
              <a:t>The Fugitive – 1993</a:t>
            </a:r>
          </a:p>
          <a:p>
            <a:pPr lvl="0"/>
            <a:r>
              <a:rPr lang="en-US" dirty="0">
                <a:latin typeface="Arial" panose="020B0604020202020204" pitchFamily="34" charset="0"/>
                <a:cs typeface="Arial" panose="020B0604020202020204" pitchFamily="34" charset="0"/>
              </a:rPr>
              <a:t>The Girl with a Dragon Tattoo – 2009, 2011</a:t>
            </a:r>
          </a:p>
          <a:p>
            <a:pPr lvl="0"/>
            <a:r>
              <a:rPr lang="en-US" dirty="0">
                <a:latin typeface="Arial" panose="020B0604020202020204" pitchFamily="34" charset="0"/>
                <a:cs typeface="Arial" panose="020B0604020202020204" pitchFamily="34" charset="0"/>
              </a:rPr>
              <a:t>The Manchurian Candidate – 1962, 2004</a:t>
            </a:r>
          </a:p>
          <a:p>
            <a:pPr lvl="0"/>
            <a:r>
              <a:rPr lang="en-US" dirty="0">
                <a:latin typeface="Arial" panose="020B0604020202020204" pitchFamily="34" charset="0"/>
                <a:cs typeface="Arial" panose="020B0604020202020204" pitchFamily="34" charset="0"/>
              </a:rPr>
              <a:t>The Spy who came in from the Cold – 1965</a:t>
            </a:r>
          </a:p>
          <a:p>
            <a:pPr lvl="0"/>
            <a:r>
              <a:rPr lang="en-US" dirty="0">
                <a:latin typeface="Arial" panose="020B0604020202020204" pitchFamily="34" charset="0"/>
                <a:cs typeface="Arial" panose="020B0604020202020204" pitchFamily="34" charset="0"/>
              </a:rPr>
              <a:t>The Talented Mr. Ripley – 1999</a:t>
            </a:r>
          </a:p>
          <a:p>
            <a:pPr lvl="0"/>
            <a:r>
              <a:rPr lang="en-US" dirty="0">
                <a:latin typeface="Arial" panose="020B0604020202020204" pitchFamily="34" charset="0"/>
                <a:cs typeface="Arial" panose="020B0604020202020204" pitchFamily="34" charset="0"/>
              </a:rPr>
              <a:t>Tinker, Tailor, Soldier, Spy – 2011</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4772127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12804"/>
          </a:xfrm>
        </p:spPr>
        <p:txBody>
          <a:bodyPr/>
          <a:lstStyle/>
          <a:p>
            <a:r>
              <a:rPr lang="en-US" sz="2300" b="1" dirty="0">
                <a:solidFill>
                  <a:schemeClr val="accent2">
                    <a:lumMod val="75000"/>
                  </a:schemeClr>
                </a:solidFill>
                <a:latin typeface="Arial Black" panose="020B0A04020102020204" pitchFamily="34" charset="0"/>
              </a:rPr>
              <a:t>Genres</a:t>
            </a:r>
            <a:r>
              <a:rPr lang="en-US" sz="2300" b="1" dirty="0" smtClean="0">
                <a:solidFill>
                  <a:schemeClr val="accent2">
                    <a:lumMod val="75000"/>
                  </a:schemeClr>
                </a:solidFill>
                <a:latin typeface="Arial Black" panose="020B0A04020102020204" pitchFamily="34" charset="0"/>
              </a:rPr>
              <a:t>: Detective/Mystery</a:t>
            </a:r>
            <a:endParaRPr lang="en-US" dirty="0">
              <a:solidFill>
                <a:schemeClr val="accent2">
                  <a:lumMod val="75000"/>
                </a:schemeClr>
              </a:solidFill>
            </a:endParaRPr>
          </a:p>
        </p:txBody>
      </p:sp>
      <p:sp>
        <p:nvSpPr>
          <p:cNvPr id="3" name="Content Placeholder 2"/>
          <p:cNvSpPr>
            <a:spLocks noGrp="1"/>
          </p:cNvSpPr>
          <p:nvPr>
            <p:ph idx="1"/>
          </p:nvPr>
        </p:nvSpPr>
        <p:spPr>
          <a:xfrm>
            <a:off x="2589212" y="1541417"/>
            <a:ext cx="8915400" cy="4715692"/>
          </a:xfrm>
        </p:spPr>
        <p:txBody>
          <a:bodyPr>
            <a:normAutofit/>
          </a:bodyPr>
          <a:lstStyle/>
          <a:p>
            <a:pPr lvl="0"/>
            <a:r>
              <a:rPr lang="en-US" dirty="0">
                <a:latin typeface="Arial" panose="020B0604020202020204" pitchFamily="34" charset="0"/>
                <a:cs typeface="Arial" panose="020B0604020202020204" pitchFamily="34" charset="0"/>
              </a:rPr>
              <a:t>Gone Baby Gone – 2007</a:t>
            </a:r>
          </a:p>
          <a:p>
            <a:pPr lvl="0"/>
            <a:r>
              <a:rPr lang="en-US" dirty="0">
                <a:latin typeface="Arial" panose="020B0604020202020204" pitchFamily="34" charset="0"/>
                <a:cs typeface="Arial" panose="020B0604020202020204" pitchFamily="34" charset="0"/>
              </a:rPr>
              <a:t>Les </a:t>
            </a:r>
            <a:r>
              <a:rPr lang="en-US" dirty="0" err="1">
                <a:latin typeface="Arial" panose="020B0604020202020204" pitchFamily="34" charset="0"/>
                <a:cs typeface="Arial" panose="020B0604020202020204" pitchFamily="34" charset="0"/>
              </a:rPr>
              <a:t>Diaboliques</a:t>
            </a:r>
            <a:r>
              <a:rPr lang="en-US" dirty="0">
                <a:latin typeface="Arial" panose="020B0604020202020204" pitchFamily="34" charset="0"/>
                <a:cs typeface="Arial" panose="020B0604020202020204" pitchFamily="34" charset="0"/>
              </a:rPr>
              <a:t> – 1955 (She was No More by </a:t>
            </a:r>
            <a:r>
              <a:rPr lang="en-US" dirty="0" err="1">
                <a:latin typeface="Arial" panose="020B0604020202020204" pitchFamily="34" charset="0"/>
                <a:cs typeface="Arial" panose="020B0604020202020204" pitchFamily="34" charset="0"/>
              </a:rPr>
              <a:t>Boileau-Narcejac</a:t>
            </a:r>
            <a:r>
              <a:rPr lang="en-US" dirty="0">
                <a:latin typeface="Arial" panose="020B0604020202020204" pitchFamily="34" charset="0"/>
                <a:cs typeface="Arial" panose="020B0604020202020204" pitchFamily="34" charset="0"/>
              </a:rPr>
              <a:t>)</a:t>
            </a:r>
          </a:p>
          <a:p>
            <a:pPr lvl="0"/>
            <a:r>
              <a:rPr lang="en-US" dirty="0">
                <a:latin typeface="Arial" panose="020B0604020202020204" pitchFamily="34" charset="0"/>
                <a:cs typeface="Arial" panose="020B0604020202020204" pitchFamily="34" charset="0"/>
              </a:rPr>
              <a:t>Murder on the Orient Express – 1974, 2017</a:t>
            </a:r>
          </a:p>
          <a:p>
            <a:pPr lvl="0"/>
            <a:r>
              <a:rPr lang="en-US" dirty="0">
                <a:latin typeface="Arial" panose="020B0604020202020204" pitchFamily="34" charset="0"/>
                <a:cs typeface="Arial" panose="020B0604020202020204" pitchFamily="34" charset="0"/>
              </a:rPr>
              <a:t>Rebecca – 1940</a:t>
            </a:r>
          </a:p>
          <a:p>
            <a:pPr lvl="0"/>
            <a:r>
              <a:rPr lang="en-US" dirty="0">
                <a:latin typeface="Arial" panose="020B0604020202020204" pitchFamily="34" charset="0"/>
                <a:cs typeface="Arial" panose="020B0604020202020204" pitchFamily="34" charset="0"/>
              </a:rPr>
              <a:t>The Big Sleep – 1946</a:t>
            </a:r>
          </a:p>
          <a:p>
            <a:pPr lvl="0"/>
            <a:r>
              <a:rPr lang="en-US" dirty="0">
                <a:latin typeface="Arial" panose="020B0604020202020204" pitchFamily="34" charset="0"/>
                <a:cs typeface="Arial" panose="020B0604020202020204" pitchFamily="34" charset="0"/>
              </a:rPr>
              <a:t>The </a:t>
            </a:r>
            <a:r>
              <a:rPr lang="en-US" dirty="0" err="1">
                <a:latin typeface="Arial" panose="020B0604020202020204" pitchFamily="34" charset="0"/>
                <a:cs typeface="Arial" panose="020B0604020202020204" pitchFamily="34" charset="0"/>
              </a:rPr>
              <a:t>DaVinci</a:t>
            </a:r>
            <a:r>
              <a:rPr lang="en-US" dirty="0">
                <a:latin typeface="Arial" panose="020B0604020202020204" pitchFamily="34" charset="0"/>
                <a:cs typeface="Arial" panose="020B0604020202020204" pitchFamily="34" charset="0"/>
              </a:rPr>
              <a:t> Code – 2006</a:t>
            </a:r>
          </a:p>
          <a:p>
            <a:pPr lvl="0"/>
            <a:r>
              <a:rPr lang="en-US" dirty="0">
                <a:latin typeface="Arial" panose="020B0604020202020204" pitchFamily="34" charset="0"/>
                <a:cs typeface="Arial" panose="020B0604020202020204" pitchFamily="34" charset="0"/>
              </a:rPr>
              <a:t>The Maltese Falcon – 1941</a:t>
            </a:r>
          </a:p>
          <a:p>
            <a:pPr lvl="0"/>
            <a:r>
              <a:rPr lang="en-US" dirty="0">
                <a:latin typeface="Arial" panose="020B0604020202020204" pitchFamily="34" charset="0"/>
                <a:cs typeface="Arial" panose="020B0604020202020204" pitchFamily="34" charset="0"/>
              </a:rPr>
              <a:t>Three Days of the Condor – 1975 (Six Days of the Condor by James Grady)</a:t>
            </a:r>
          </a:p>
          <a:p>
            <a:pPr lvl="0"/>
            <a:r>
              <a:rPr lang="en-US" dirty="0">
                <a:latin typeface="Arial" panose="020B0604020202020204" pitchFamily="34" charset="0"/>
                <a:cs typeface="Arial" panose="020B0604020202020204" pitchFamily="34" charset="0"/>
              </a:rPr>
              <a:t>To Catch a Thief – 1955</a:t>
            </a:r>
          </a:p>
          <a:p>
            <a:pPr lvl="0"/>
            <a:r>
              <a:rPr lang="en-US" dirty="0">
                <a:latin typeface="Arial" panose="020B0604020202020204" pitchFamily="34" charset="0"/>
                <a:cs typeface="Arial" panose="020B0604020202020204" pitchFamily="34" charset="0"/>
              </a:rPr>
              <a:t>Vertigo – 1958 (From Among the Dead by </a:t>
            </a:r>
            <a:r>
              <a:rPr lang="en-US" dirty="0" err="1">
                <a:latin typeface="Arial" panose="020B0604020202020204" pitchFamily="34" charset="0"/>
                <a:cs typeface="Arial" panose="020B0604020202020204" pitchFamily="34" charset="0"/>
              </a:rPr>
              <a:t>Boileau-Narcejac</a:t>
            </a:r>
            <a:r>
              <a:rPr lang="en-US" dirty="0">
                <a:latin typeface="Arial" panose="020B0604020202020204" pitchFamily="34" charset="0"/>
                <a:cs typeface="Arial" panose="020B0604020202020204" pitchFamily="34" charset="0"/>
              </a:rPr>
              <a:t>)</a:t>
            </a:r>
          </a:p>
          <a:p>
            <a:pPr lvl="0"/>
            <a:r>
              <a:rPr lang="en-US" dirty="0">
                <a:latin typeface="Arial" panose="020B0604020202020204" pitchFamily="34" charset="0"/>
                <a:cs typeface="Arial" panose="020B0604020202020204" pitchFamily="34" charset="0"/>
              </a:rPr>
              <a:t>Winter’s Bone – 2010</a:t>
            </a:r>
          </a:p>
          <a:p>
            <a:endParaRPr lang="en-US" dirty="0"/>
          </a:p>
        </p:txBody>
      </p:sp>
    </p:spTree>
    <p:extLst>
      <p:ext uri="{BB962C8B-B14F-4D97-AF65-F5344CB8AC3E}">
        <p14:creationId xmlns:p14="http://schemas.microsoft.com/office/powerpoint/2010/main" val="90659192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34427"/>
          </a:xfrm>
        </p:spPr>
        <p:txBody>
          <a:bodyPr/>
          <a:lstStyle/>
          <a:p>
            <a:r>
              <a:rPr lang="en-US" sz="2300" b="1" dirty="0">
                <a:solidFill>
                  <a:schemeClr val="accent2">
                    <a:lumMod val="75000"/>
                  </a:schemeClr>
                </a:solidFill>
                <a:latin typeface="Arial Black" panose="020B0A04020102020204" pitchFamily="34" charset="0"/>
              </a:rPr>
              <a:t>Genres</a:t>
            </a:r>
            <a:r>
              <a:rPr lang="en-US" sz="2300" b="1" dirty="0" smtClean="0">
                <a:solidFill>
                  <a:schemeClr val="accent2">
                    <a:lumMod val="75000"/>
                  </a:schemeClr>
                </a:solidFill>
                <a:latin typeface="Arial Black" panose="020B0A04020102020204" pitchFamily="34" charset="0"/>
              </a:rPr>
              <a:t>: Crime/Gangster</a:t>
            </a:r>
            <a:endParaRPr lang="en-US" dirty="0">
              <a:solidFill>
                <a:schemeClr val="accent2">
                  <a:lumMod val="75000"/>
                </a:schemeClr>
              </a:solidFill>
            </a:endParaRPr>
          </a:p>
        </p:txBody>
      </p:sp>
      <p:sp>
        <p:nvSpPr>
          <p:cNvPr id="3" name="Content Placeholder 2"/>
          <p:cNvSpPr>
            <a:spLocks noGrp="1"/>
          </p:cNvSpPr>
          <p:nvPr>
            <p:ph idx="1"/>
          </p:nvPr>
        </p:nvSpPr>
        <p:spPr>
          <a:xfrm>
            <a:off x="2589212" y="1358537"/>
            <a:ext cx="8915400" cy="4552685"/>
          </a:xfrm>
        </p:spPr>
        <p:txBody>
          <a:bodyPr>
            <a:noAutofit/>
          </a:bodyPr>
          <a:lstStyle/>
          <a:p>
            <a:pPr lvl="0"/>
            <a:r>
              <a:rPr lang="en-US" dirty="0">
                <a:latin typeface="Arial" panose="020B0604020202020204" pitchFamily="34" charset="0"/>
                <a:cs typeface="Arial" panose="020B0604020202020204" pitchFamily="34" charset="0"/>
              </a:rPr>
              <a:t>A Simple Plan – </a:t>
            </a:r>
            <a:r>
              <a:rPr lang="en-US" dirty="0" smtClean="0">
                <a:latin typeface="Arial" panose="020B0604020202020204" pitchFamily="34" charset="0"/>
                <a:cs typeface="Arial" panose="020B0604020202020204" pitchFamily="34" charset="0"/>
              </a:rPr>
              <a:t>1998</a:t>
            </a:r>
          </a:p>
          <a:p>
            <a:pPr lvl="0"/>
            <a:r>
              <a:rPr lang="en-US" dirty="0" smtClean="0">
                <a:latin typeface="Arial" panose="020B0604020202020204" pitchFamily="34" charset="0"/>
                <a:cs typeface="Arial" panose="020B0604020202020204" pitchFamily="34" charset="0"/>
              </a:rPr>
              <a:t>Black Mass - 2015</a:t>
            </a:r>
            <a:endParaRPr lang="en-US" dirty="0">
              <a:latin typeface="Arial" panose="020B0604020202020204" pitchFamily="34" charset="0"/>
              <a:cs typeface="Arial" panose="020B0604020202020204" pitchFamily="34" charset="0"/>
            </a:endParaRPr>
          </a:p>
          <a:p>
            <a:pPr lvl="0"/>
            <a:r>
              <a:rPr lang="en-US" dirty="0">
                <a:latin typeface="Arial" panose="020B0604020202020204" pitchFamily="34" charset="0"/>
                <a:cs typeface="Arial" panose="020B0604020202020204" pitchFamily="34" charset="0"/>
              </a:rPr>
              <a:t>City of God – 2002</a:t>
            </a:r>
          </a:p>
          <a:p>
            <a:pPr lvl="0"/>
            <a:r>
              <a:rPr lang="en-US" dirty="0">
                <a:latin typeface="Arial" panose="020B0604020202020204" pitchFamily="34" charset="0"/>
                <a:cs typeface="Arial" panose="020B0604020202020204" pitchFamily="34" charset="0"/>
              </a:rPr>
              <a:t>Donnie </a:t>
            </a:r>
            <a:r>
              <a:rPr lang="en-US" dirty="0" err="1">
                <a:latin typeface="Arial" panose="020B0604020202020204" pitchFamily="34" charset="0"/>
                <a:cs typeface="Arial" panose="020B0604020202020204" pitchFamily="34" charset="0"/>
              </a:rPr>
              <a:t>Brasco</a:t>
            </a:r>
            <a:r>
              <a:rPr lang="en-US" dirty="0">
                <a:latin typeface="Arial" panose="020B0604020202020204" pitchFamily="34" charset="0"/>
                <a:cs typeface="Arial" panose="020B0604020202020204" pitchFamily="34" charset="0"/>
              </a:rPr>
              <a:t> – 1997 (Donnie </a:t>
            </a:r>
            <a:r>
              <a:rPr lang="en-US" dirty="0" err="1">
                <a:latin typeface="Arial" panose="020B0604020202020204" pitchFamily="34" charset="0"/>
                <a:cs typeface="Arial" panose="020B0604020202020204" pitchFamily="34" charset="0"/>
              </a:rPr>
              <a:t>Brasco</a:t>
            </a:r>
            <a:r>
              <a:rPr lang="en-US" dirty="0">
                <a:latin typeface="Arial" panose="020B0604020202020204" pitchFamily="34" charset="0"/>
                <a:cs typeface="Arial" panose="020B0604020202020204" pitchFamily="34" charset="0"/>
              </a:rPr>
              <a:t>: My Undercover Life in the Mafia by Joseph </a:t>
            </a:r>
            <a:r>
              <a:rPr lang="en-US" dirty="0" err="1">
                <a:latin typeface="Arial" panose="020B0604020202020204" pitchFamily="34" charset="0"/>
                <a:cs typeface="Arial" panose="020B0604020202020204" pitchFamily="34" charset="0"/>
              </a:rPr>
              <a:t>Pistone</a:t>
            </a:r>
            <a:r>
              <a:rPr lang="en-US" dirty="0">
                <a:latin typeface="Arial" panose="020B0604020202020204" pitchFamily="34" charset="0"/>
                <a:cs typeface="Arial" panose="020B0604020202020204" pitchFamily="34" charset="0"/>
              </a:rPr>
              <a:t> &amp; Richard Woodley)</a:t>
            </a:r>
          </a:p>
          <a:p>
            <a:pPr lvl="0"/>
            <a:r>
              <a:rPr lang="en-US" dirty="0">
                <a:latin typeface="Arial" panose="020B0604020202020204" pitchFamily="34" charset="0"/>
                <a:cs typeface="Arial" panose="020B0604020202020204" pitchFamily="34" charset="0"/>
              </a:rPr>
              <a:t>Godfather(Part 1) – 1972, Godfather(Part 2) – 1974</a:t>
            </a:r>
          </a:p>
          <a:p>
            <a:pPr lvl="0"/>
            <a:r>
              <a:rPr lang="en-US" dirty="0" err="1">
                <a:latin typeface="Arial" panose="020B0604020202020204" pitchFamily="34" charset="0"/>
                <a:cs typeface="Arial" panose="020B0604020202020204" pitchFamily="34" charset="0"/>
              </a:rPr>
              <a:t>Goodfellas</a:t>
            </a:r>
            <a:r>
              <a:rPr lang="en-US" dirty="0">
                <a:latin typeface="Arial" panose="020B0604020202020204" pitchFamily="34" charset="0"/>
                <a:cs typeface="Arial" panose="020B0604020202020204" pitchFamily="34" charset="0"/>
              </a:rPr>
              <a:t> – 1990 (</a:t>
            </a:r>
            <a:r>
              <a:rPr lang="en-US" dirty="0" err="1">
                <a:latin typeface="Arial" panose="020B0604020202020204" pitchFamily="34" charset="0"/>
                <a:cs typeface="Arial" panose="020B0604020202020204" pitchFamily="34" charset="0"/>
              </a:rPr>
              <a:t>Wiseguy</a:t>
            </a:r>
            <a:r>
              <a:rPr lang="en-US" dirty="0">
                <a:latin typeface="Arial" panose="020B0604020202020204" pitchFamily="34" charset="0"/>
                <a:cs typeface="Arial" panose="020B0604020202020204" pitchFamily="34" charset="0"/>
              </a:rPr>
              <a:t> by Nicholas </a:t>
            </a:r>
            <a:r>
              <a:rPr lang="en-US" dirty="0" err="1">
                <a:latin typeface="Arial" panose="020B0604020202020204" pitchFamily="34" charset="0"/>
                <a:cs typeface="Arial" panose="020B0604020202020204" pitchFamily="34" charset="0"/>
              </a:rPr>
              <a:t>Pileggi</a:t>
            </a:r>
            <a:r>
              <a:rPr lang="en-US" dirty="0">
                <a:latin typeface="Arial" panose="020B0604020202020204" pitchFamily="34" charset="0"/>
                <a:cs typeface="Arial" panose="020B0604020202020204" pitchFamily="34" charset="0"/>
              </a:rPr>
              <a:t>)</a:t>
            </a:r>
          </a:p>
          <a:p>
            <a:pPr lvl="0"/>
            <a:r>
              <a:rPr lang="en-US" dirty="0">
                <a:latin typeface="Arial" panose="020B0604020202020204" pitchFamily="34" charset="0"/>
                <a:cs typeface="Arial" panose="020B0604020202020204" pitchFamily="34" charset="0"/>
              </a:rPr>
              <a:t>LA Confidential – 1997</a:t>
            </a:r>
          </a:p>
          <a:p>
            <a:pPr lvl="0"/>
            <a:r>
              <a:rPr lang="en-US" dirty="0">
                <a:latin typeface="Arial" panose="020B0604020202020204" pitchFamily="34" charset="0"/>
                <a:cs typeface="Arial" panose="020B0604020202020204" pitchFamily="34" charset="0"/>
              </a:rPr>
              <a:t>Mystic River – 2003</a:t>
            </a:r>
          </a:p>
          <a:p>
            <a:pPr lvl="0"/>
            <a:r>
              <a:rPr lang="en-US" dirty="0">
                <a:latin typeface="Arial" panose="020B0604020202020204" pitchFamily="34" charset="0"/>
                <a:cs typeface="Arial" panose="020B0604020202020204" pitchFamily="34" charset="0"/>
              </a:rPr>
              <a:t>Out of Sight – 1998</a:t>
            </a:r>
          </a:p>
          <a:p>
            <a:pPr lvl="0"/>
            <a:r>
              <a:rPr lang="en-US" dirty="0" err="1">
                <a:latin typeface="Arial" panose="020B0604020202020204" pitchFamily="34" charset="0"/>
                <a:cs typeface="Arial" panose="020B0604020202020204" pitchFamily="34" charset="0"/>
              </a:rPr>
              <a:t>Serpico</a:t>
            </a:r>
            <a:r>
              <a:rPr lang="en-US" dirty="0">
                <a:latin typeface="Arial" panose="020B0604020202020204" pitchFamily="34" charset="0"/>
                <a:cs typeface="Arial" panose="020B0604020202020204" pitchFamily="34" charset="0"/>
              </a:rPr>
              <a:t> - 1973</a:t>
            </a:r>
          </a:p>
          <a:p>
            <a:pPr lvl="0"/>
            <a:r>
              <a:rPr lang="en-US" dirty="0">
                <a:latin typeface="Arial" panose="020B0604020202020204" pitchFamily="34" charset="0"/>
                <a:cs typeface="Arial" panose="020B0604020202020204" pitchFamily="34" charset="0"/>
              </a:rPr>
              <a:t>The </a:t>
            </a:r>
            <a:r>
              <a:rPr lang="en-US" dirty="0" err="1">
                <a:latin typeface="Arial" panose="020B0604020202020204" pitchFamily="34" charset="0"/>
                <a:cs typeface="Arial" panose="020B0604020202020204" pitchFamily="34" charset="0"/>
              </a:rPr>
              <a:t>Grifters</a:t>
            </a:r>
            <a:r>
              <a:rPr lang="en-US" dirty="0">
                <a:latin typeface="Arial" panose="020B0604020202020204" pitchFamily="34" charset="0"/>
                <a:cs typeface="Arial" panose="020B0604020202020204" pitchFamily="34" charset="0"/>
              </a:rPr>
              <a:t> – 1990</a:t>
            </a:r>
          </a:p>
          <a:p>
            <a:pPr lvl="0"/>
            <a:r>
              <a:rPr lang="en-US" dirty="0">
                <a:latin typeface="Arial" panose="020B0604020202020204" pitchFamily="34" charset="0"/>
                <a:cs typeface="Arial" panose="020B0604020202020204" pitchFamily="34" charset="0"/>
              </a:rPr>
              <a:t>The Maltese Falcon – 1941</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629157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25867"/>
          </a:xfrm>
        </p:spPr>
        <p:txBody>
          <a:bodyPr>
            <a:normAutofit/>
          </a:bodyPr>
          <a:lstStyle/>
          <a:p>
            <a:r>
              <a:rPr lang="en-US" sz="2800" b="1" dirty="0">
                <a:solidFill>
                  <a:schemeClr val="accent2">
                    <a:lumMod val="75000"/>
                  </a:schemeClr>
                </a:solidFill>
                <a:latin typeface="Arial Black" panose="020B0A04020102020204" pitchFamily="34" charset="0"/>
              </a:rPr>
              <a:t>Why join/start any Club?</a:t>
            </a:r>
            <a:endParaRPr lang="en-US" sz="2800" dirty="0">
              <a:solidFill>
                <a:schemeClr val="accent2">
                  <a:lumMod val="75000"/>
                </a:schemeClr>
              </a:solidFill>
            </a:endParaRPr>
          </a:p>
        </p:txBody>
      </p:sp>
      <p:sp>
        <p:nvSpPr>
          <p:cNvPr id="3" name="Content Placeholder 2"/>
          <p:cNvSpPr>
            <a:spLocks noGrp="1"/>
          </p:cNvSpPr>
          <p:nvPr>
            <p:ph idx="1"/>
          </p:nvPr>
        </p:nvSpPr>
        <p:spPr>
          <a:xfrm>
            <a:off x="2589212" y="1267097"/>
            <a:ext cx="8915400" cy="4644125"/>
          </a:xfrm>
        </p:spPr>
        <p:txBody>
          <a:bodyPr>
            <a:normAutofit/>
          </a:bodyPr>
          <a:lstStyle/>
          <a:p>
            <a:r>
              <a:rPr lang="en-US" sz="2600" dirty="0">
                <a:latin typeface="Arial" panose="020B0604020202020204" pitchFamily="34" charset="0"/>
                <a:cs typeface="Arial" panose="020B0604020202020204" pitchFamily="34" charset="0"/>
              </a:rPr>
              <a:t>Clubs </a:t>
            </a:r>
            <a:r>
              <a:rPr lang="en-US" sz="2600" dirty="0" smtClean="0">
                <a:latin typeface="Arial" panose="020B0604020202020204" pitchFamily="34" charset="0"/>
                <a:cs typeface="Arial" panose="020B0604020202020204" pitchFamily="34" charset="0"/>
              </a:rPr>
              <a:t>bring </a:t>
            </a:r>
            <a:r>
              <a:rPr lang="en-US" sz="2600" dirty="0">
                <a:latin typeface="Arial" panose="020B0604020202020204" pitchFamily="34" charset="0"/>
                <a:cs typeface="Arial" panose="020B0604020202020204" pitchFamily="34" charset="0"/>
              </a:rPr>
              <a:t>disparate </a:t>
            </a:r>
            <a:r>
              <a:rPr lang="en-US" sz="2600" dirty="0" smtClean="0">
                <a:latin typeface="Arial" panose="020B0604020202020204" pitchFamily="34" charset="0"/>
                <a:cs typeface="Arial" panose="020B0604020202020204" pitchFamily="34" charset="0"/>
              </a:rPr>
              <a:t>interesting people </a:t>
            </a:r>
            <a:r>
              <a:rPr lang="en-US" sz="2600" dirty="0">
                <a:latin typeface="Arial" panose="020B0604020202020204" pitchFamily="34" charset="0"/>
                <a:cs typeface="Arial" panose="020B0604020202020204" pitchFamily="34" charset="0"/>
              </a:rPr>
              <a:t>together – people of different ages, ethnicities, life experiences, and </a:t>
            </a:r>
            <a:r>
              <a:rPr lang="en-US" sz="2600" dirty="0" smtClean="0">
                <a:latin typeface="Arial" panose="020B0604020202020204" pitchFamily="34" charset="0"/>
                <a:cs typeface="Arial" panose="020B0604020202020204" pitchFamily="34" charset="0"/>
              </a:rPr>
              <a:t>outlooks.</a:t>
            </a:r>
          </a:p>
          <a:p>
            <a:r>
              <a:rPr lang="en-US" sz="2600" dirty="0">
                <a:latin typeface="Arial" panose="020B0604020202020204" pitchFamily="34" charset="0"/>
                <a:cs typeface="Arial" panose="020B0604020202020204" pitchFamily="34" charset="0"/>
              </a:rPr>
              <a:t>You will get to know each other. More importantly, you will get to know yourself better. You will discover your own values, morals, and principles as well as your biases and </a:t>
            </a:r>
            <a:r>
              <a:rPr lang="en-US" sz="2600" dirty="0" smtClean="0">
                <a:latin typeface="Arial" panose="020B0604020202020204" pitchFamily="34" charset="0"/>
                <a:cs typeface="Arial" panose="020B0604020202020204" pitchFamily="34" charset="0"/>
              </a:rPr>
              <a:t>prejudices.</a:t>
            </a:r>
            <a:endParaRPr lang="en-US" sz="2600" dirty="0">
              <a:latin typeface="Arial" panose="020B0604020202020204" pitchFamily="34" charset="0"/>
              <a:cs typeface="Arial" panose="020B0604020202020204" pitchFamily="34" charset="0"/>
            </a:endParaRPr>
          </a:p>
          <a:p>
            <a:r>
              <a:rPr lang="en-US" sz="2600" dirty="0" smtClean="0">
                <a:latin typeface="Arial" panose="020B0604020202020204" pitchFamily="34" charset="0"/>
                <a:cs typeface="Arial" panose="020B0604020202020204" pitchFamily="34" charset="0"/>
              </a:rPr>
              <a:t>Conversations in topic-focused clubs such as </a:t>
            </a:r>
            <a:r>
              <a:rPr lang="en-US" sz="2600" dirty="0" smtClean="0">
                <a:latin typeface="Arial" panose="020B0604020202020204" pitchFamily="34" charset="0"/>
                <a:cs typeface="Arial" panose="020B0604020202020204" pitchFamily="34" charset="0"/>
              </a:rPr>
              <a:t>the </a:t>
            </a:r>
            <a:r>
              <a:rPr lang="en-US" sz="2600" dirty="0" smtClean="0">
                <a:latin typeface="Arial" panose="020B0604020202020204" pitchFamily="34" charset="0"/>
                <a:cs typeface="Arial" panose="020B0604020202020204" pitchFamily="34" charset="0"/>
              </a:rPr>
              <a:t>Book </a:t>
            </a:r>
            <a:r>
              <a:rPr lang="en-US" sz="2600" dirty="0" smtClean="0">
                <a:latin typeface="Arial" panose="020B0604020202020204" pitchFamily="34" charset="0"/>
                <a:cs typeface="Arial" panose="020B0604020202020204" pitchFamily="34" charset="0"/>
              </a:rPr>
              <a:t>to Movie Club are stimulating and invigorating </a:t>
            </a:r>
            <a:r>
              <a:rPr lang="en-US" sz="2600" dirty="0">
                <a:latin typeface="Arial" panose="020B0604020202020204" pitchFamily="34" charset="0"/>
                <a:cs typeface="Arial" panose="020B0604020202020204" pitchFamily="34" charset="0"/>
              </a:rPr>
              <a:t>without inciting anger, outrage, and </a:t>
            </a:r>
            <a:r>
              <a:rPr lang="en-US" sz="2600" dirty="0" smtClean="0">
                <a:latin typeface="Arial" panose="020B0604020202020204" pitchFamily="34" charset="0"/>
                <a:cs typeface="Arial" panose="020B0604020202020204" pitchFamily="34" charset="0"/>
              </a:rPr>
              <a:t>other harmful </a:t>
            </a:r>
            <a:r>
              <a:rPr lang="en-US" sz="2600" dirty="0" smtClean="0">
                <a:latin typeface="Arial" panose="020B0604020202020204" pitchFamily="34" charset="0"/>
                <a:cs typeface="Arial" panose="020B0604020202020204" pitchFamily="34" charset="0"/>
              </a:rPr>
              <a:t>emotions.</a:t>
            </a:r>
          </a:p>
          <a:p>
            <a:pPr marL="0" indent="-457200">
              <a:buNone/>
            </a:pPr>
            <a:endParaRPr lang="en-US"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3581774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51993"/>
          </a:xfrm>
        </p:spPr>
        <p:txBody>
          <a:bodyPr/>
          <a:lstStyle/>
          <a:p>
            <a:r>
              <a:rPr lang="en-US" sz="2300" b="1" dirty="0">
                <a:solidFill>
                  <a:schemeClr val="accent2">
                    <a:lumMod val="75000"/>
                  </a:schemeClr>
                </a:solidFill>
                <a:latin typeface="Arial Black" panose="020B0A04020102020204" pitchFamily="34" charset="0"/>
              </a:rPr>
              <a:t>Genres</a:t>
            </a:r>
            <a:r>
              <a:rPr lang="en-US" sz="2300" b="1" dirty="0" smtClean="0">
                <a:solidFill>
                  <a:schemeClr val="accent2">
                    <a:lumMod val="75000"/>
                  </a:schemeClr>
                </a:solidFill>
                <a:latin typeface="Arial Black" panose="020B0A04020102020204" pitchFamily="34" charset="0"/>
              </a:rPr>
              <a:t>: Horror</a:t>
            </a:r>
            <a:endParaRPr lang="en-US" dirty="0">
              <a:solidFill>
                <a:schemeClr val="accent2">
                  <a:lumMod val="75000"/>
                </a:schemeClr>
              </a:solidFill>
            </a:endParaRPr>
          </a:p>
        </p:txBody>
      </p:sp>
      <p:sp>
        <p:nvSpPr>
          <p:cNvPr id="3" name="Content Placeholder 2"/>
          <p:cNvSpPr>
            <a:spLocks noGrp="1"/>
          </p:cNvSpPr>
          <p:nvPr>
            <p:ph idx="1"/>
          </p:nvPr>
        </p:nvSpPr>
        <p:spPr>
          <a:xfrm>
            <a:off x="2589212" y="1371599"/>
            <a:ext cx="8915400" cy="5159830"/>
          </a:xfrm>
        </p:spPr>
        <p:txBody>
          <a:bodyPr>
            <a:normAutofit lnSpcReduction="10000"/>
          </a:bodyPr>
          <a:lstStyle/>
          <a:p>
            <a:pPr lvl="0"/>
            <a:r>
              <a:rPr lang="en-US" dirty="0">
                <a:latin typeface="Arial" panose="020B0604020202020204" pitchFamily="34" charset="0"/>
                <a:cs typeface="Arial" panose="020B0604020202020204" pitchFamily="34" charset="0"/>
              </a:rPr>
              <a:t>American Psycho – 2000</a:t>
            </a:r>
          </a:p>
          <a:p>
            <a:pPr lvl="0"/>
            <a:r>
              <a:rPr lang="en-US" dirty="0">
                <a:latin typeface="Arial" panose="020B0604020202020204" pitchFamily="34" charset="0"/>
                <a:cs typeface="Arial" panose="020B0604020202020204" pitchFamily="34" charset="0"/>
              </a:rPr>
              <a:t>Audition – 1999</a:t>
            </a:r>
          </a:p>
          <a:p>
            <a:pPr lvl="0"/>
            <a:r>
              <a:rPr lang="en-US" dirty="0">
                <a:latin typeface="Arial" panose="020B0604020202020204" pitchFamily="34" charset="0"/>
                <a:cs typeface="Arial" panose="020B0604020202020204" pitchFamily="34" charset="0"/>
              </a:rPr>
              <a:t>Don’t Look Now – 1973</a:t>
            </a:r>
          </a:p>
          <a:p>
            <a:pPr lvl="0"/>
            <a:r>
              <a:rPr lang="en-US" dirty="0" err="1">
                <a:latin typeface="Arial" panose="020B0604020202020204" pitchFamily="34" charset="0"/>
                <a:cs typeface="Arial" panose="020B0604020202020204" pitchFamily="34" charset="0"/>
              </a:rPr>
              <a:t>Hellraiser</a:t>
            </a:r>
            <a:r>
              <a:rPr lang="en-US" dirty="0">
                <a:latin typeface="Arial" panose="020B0604020202020204" pitchFamily="34" charset="0"/>
                <a:cs typeface="Arial" panose="020B0604020202020204" pitchFamily="34" charset="0"/>
              </a:rPr>
              <a:t> – 1987 (The </a:t>
            </a:r>
            <a:r>
              <a:rPr lang="en-US" dirty="0" err="1">
                <a:latin typeface="Arial" panose="020B0604020202020204" pitchFamily="34" charset="0"/>
                <a:cs typeface="Arial" panose="020B0604020202020204" pitchFamily="34" charset="0"/>
              </a:rPr>
              <a:t>Hillbound</a:t>
            </a:r>
            <a:r>
              <a:rPr lang="en-US" dirty="0">
                <a:latin typeface="Arial" panose="020B0604020202020204" pitchFamily="34" charset="0"/>
                <a:cs typeface="Arial" panose="020B0604020202020204" pitchFamily="34" charset="0"/>
              </a:rPr>
              <a:t> Heart by Clive Barker)</a:t>
            </a:r>
          </a:p>
          <a:p>
            <a:pPr lvl="0"/>
            <a:r>
              <a:rPr lang="en-US" dirty="0">
                <a:latin typeface="Arial" panose="020B0604020202020204" pitchFamily="34" charset="0"/>
                <a:cs typeface="Arial" panose="020B0604020202020204" pitchFamily="34" charset="0"/>
              </a:rPr>
              <a:t>Jaws – 1975</a:t>
            </a:r>
          </a:p>
          <a:p>
            <a:pPr lvl="0"/>
            <a:r>
              <a:rPr lang="en-US" dirty="0">
                <a:latin typeface="Arial" panose="020B0604020202020204" pitchFamily="34" charset="0"/>
                <a:cs typeface="Arial" panose="020B0604020202020204" pitchFamily="34" charset="0"/>
              </a:rPr>
              <a:t>Psycho – 1960</a:t>
            </a:r>
          </a:p>
          <a:p>
            <a:pPr lvl="0"/>
            <a:r>
              <a:rPr lang="en-US" dirty="0">
                <a:latin typeface="Arial" panose="020B0604020202020204" pitchFamily="34" charset="0"/>
                <a:cs typeface="Arial" panose="020B0604020202020204" pitchFamily="34" charset="0"/>
              </a:rPr>
              <a:t>Ring – 1998, 2002</a:t>
            </a:r>
          </a:p>
          <a:p>
            <a:pPr lvl="0"/>
            <a:r>
              <a:rPr lang="en-US" dirty="0">
                <a:latin typeface="Arial" panose="020B0604020202020204" pitchFamily="34" charset="0"/>
                <a:cs typeface="Arial" panose="020B0604020202020204" pitchFamily="34" charset="0"/>
              </a:rPr>
              <a:t>Rosemary’s Baby – 1968</a:t>
            </a:r>
          </a:p>
          <a:p>
            <a:pPr lvl="0"/>
            <a:r>
              <a:rPr lang="en-US" dirty="0">
                <a:latin typeface="Arial" panose="020B0604020202020204" pitchFamily="34" charset="0"/>
                <a:cs typeface="Arial" panose="020B0604020202020204" pitchFamily="34" charset="0"/>
              </a:rPr>
              <a:t>The Birds - 1963</a:t>
            </a:r>
          </a:p>
          <a:p>
            <a:pPr lvl="0"/>
            <a:r>
              <a:rPr lang="en-US" dirty="0">
                <a:latin typeface="Arial" panose="020B0604020202020204" pitchFamily="34" charset="0"/>
                <a:cs typeface="Arial" panose="020B0604020202020204" pitchFamily="34" charset="0"/>
              </a:rPr>
              <a:t>The Exorcist – 1973</a:t>
            </a:r>
          </a:p>
          <a:p>
            <a:pPr lvl="0"/>
            <a:r>
              <a:rPr lang="en-US" dirty="0">
                <a:latin typeface="Arial" panose="020B0604020202020204" pitchFamily="34" charset="0"/>
                <a:cs typeface="Arial" panose="020B0604020202020204" pitchFamily="34" charset="0"/>
              </a:rPr>
              <a:t>The Haunting – 1963 (The Haunting of Hill House by Shirley Jackson)</a:t>
            </a:r>
          </a:p>
          <a:p>
            <a:pPr lvl="0"/>
            <a:r>
              <a:rPr lang="en-US" dirty="0">
                <a:latin typeface="Arial" panose="020B0604020202020204" pitchFamily="34" charset="0"/>
                <a:cs typeface="Arial" panose="020B0604020202020204" pitchFamily="34" charset="0"/>
              </a:rPr>
              <a:t>The Shining – 1980</a:t>
            </a:r>
          </a:p>
          <a:p>
            <a:pPr lvl="0"/>
            <a:r>
              <a:rPr lang="en-US" dirty="0">
                <a:latin typeface="Arial" panose="020B0604020202020204" pitchFamily="34" charset="0"/>
                <a:cs typeface="Arial" panose="020B0604020202020204" pitchFamily="34" charset="0"/>
              </a:rPr>
              <a:t>The Woman in Black – 2012</a:t>
            </a:r>
          </a:p>
          <a:p>
            <a:pPr marL="0" indent="0">
              <a:buNone/>
            </a:pPr>
            <a:endParaRPr lang="en-US" dirty="0"/>
          </a:p>
        </p:txBody>
      </p:sp>
    </p:spTree>
    <p:extLst>
      <p:ext uri="{BB962C8B-B14F-4D97-AF65-F5344CB8AC3E}">
        <p14:creationId xmlns:p14="http://schemas.microsoft.com/office/powerpoint/2010/main" val="356086217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532670"/>
            <a:ext cx="8911687" cy="760553"/>
          </a:xfrm>
        </p:spPr>
        <p:txBody>
          <a:bodyPr/>
          <a:lstStyle/>
          <a:p>
            <a:r>
              <a:rPr lang="en-US" sz="2300" b="1" dirty="0">
                <a:solidFill>
                  <a:schemeClr val="accent2">
                    <a:lumMod val="75000"/>
                  </a:schemeClr>
                </a:solidFill>
                <a:latin typeface="Arial Black" panose="020B0A04020102020204" pitchFamily="34" charset="0"/>
              </a:rPr>
              <a:t>Genres</a:t>
            </a:r>
            <a:r>
              <a:rPr lang="en-US" sz="2300" b="1" dirty="0" smtClean="0">
                <a:solidFill>
                  <a:schemeClr val="accent2">
                    <a:lumMod val="75000"/>
                  </a:schemeClr>
                </a:solidFill>
                <a:latin typeface="Arial Black" panose="020B0A04020102020204" pitchFamily="34" charset="0"/>
              </a:rPr>
              <a:t>: Fantasy/Science Fiction</a:t>
            </a:r>
            <a:endParaRPr lang="en-US" dirty="0">
              <a:solidFill>
                <a:schemeClr val="accent2">
                  <a:lumMod val="75000"/>
                </a:schemeClr>
              </a:solidFill>
            </a:endParaRPr>
          </a:p>
        </p:txBody>
      </p:sp>
      <p:sp>
        <p:nvSpPr>
          <p:cNvPr id="3" name="Content Placeholder 2"/>
          <p:cNvSpPr>
            <a:spLocks noGrp="1"/>
          </p:cNvSpPr>
          <p:nvPr>
            <p:ph idx="1"/>
          </p:nvPr>
        </p:nvSpPr>
        <p:spPr>
          <a:xfrm>
            <a:off x="2589212" y="1293223"/>
            <a:ext cx="8915400" cy="5238206"/>
          </a:xfrm>
        </p:spPr>
        <p:txBody>
          <a:bodyPr>
            <a:normAutofit lnSpcReduction="10000"/>
          </a:bodyPr>
          <a:lstStyle/>
          <a:p>
            <a:pPr lvl="0"/>
            <a:r>
              <a:rPr lang="en-US" sz="1700" dirty="0">
                <a:latin typeface="Arial" panose="020B0604020202020204" pitchFamily="34" charset="0"/>
                <a:cs typeface="Arial" panose="020B0604020202020204" pitchFamily="34" charset="0"/>
              </a:rPr>
              <a:t>Babe – 1995 (The Sheep-Pig by Dick King-Smith)</a:t>
            </a:r>
          </a:p>
          <a:p>
            <a:pPr lvl="0"/>
            <a:r>
              <a:rPr lang="en-US" sz="1700" dirty="0">
                <a:latin typeface="Arial" panose="020B0604020202020204" pitchFamily="34" charset="0"/>
                <a:cs typeface="Arial" panose="020B0604020202020204" pitchFamily="34" charset="0"/>
              </a:rPr>
              <a:t>Big Fish – 2004</a:t>
            </a:r>
          </a:p>
          <a:p>
            <a:pPr lvl="0"/>
            <a:r>
              <a:rPr lang="en-US" sz="1700" dirty="0">
                <a:latin typeface="Arial" panose="020B0604020202020204" pitchFamily="34" charset="0"/>
                <a:cs typeface="Arial" panose="020B0604020202020204" pitchFamily="34" charset="0"/>
              </a:rPr>
              <a:t>Blade Runner – 1982 (Do Androids Dream of Electric Sheep by Philip K Dick)</a:t>
            </a:r>
          </a:p>
          <a:p>
            <a:pPr lvl="0"/>
            <a:r>
              <a:rPr lang="en-US" sz="1700" dirty="0">
                <a:latin typeface="Arial" panose="020B0604020202020204" pitchFamily="34" charset="0"/>
                <a:cs typeface="Arial" panose="020B0604020202020204" pitchFamily="34" charset="0"/>
              </a:rPr>
              <a:t>Harry Potter Series</a:t>
            </a:r>
          </a:p>
          <a:p>
            <a:pPr lvl="0"/>
            <a:r>
              <a:rPr lang="en-US" sz="1700" dirty="0">
                <a:latin typeface="Arial" panose="020B0604020202020204" pitchFamily="34" charset="0"/>
                <a:cs typeface="Arial" panose="020B0604020202020204" pitchFamily="34" charset="0"/>
              </a:rPr>
              <a:t>Life of Pi – 2012</a:t>
            </a:r>
          </a:p>
          <a:p>
            <a:pPr lvl="0"/>
            <a:r>
              <a:rPr lang="en-US" sz="1700" dirty="0">
                <a:latin typeface="Arial" panose="020B0604020202020204" pitchFamily="34" charset="0"/>
                <a:cs typeface="Arial" panose="020B0604020202020204" pitchFamily="34" charset="0"/>
              </a:rPr>
              <a:t>The Hobbit: An Unexpected Journey – 2012</a:t>
            </a:r>
          </a:p>
          <a:p>
            <a:pPr lvl="0"/>
            <a:r>
              <a:rPr lang="en-US" sz="1700" dirty="0">
                <a:latin typeface="Arial" panose="020B0604020202020204" pitchFamily="34" charset="0"/>
                <a:cs typeface="Arial" panose="020B0604020202020204" pitchFamily="34" charset="0"/>
              </a:rPr>
              <a:t>The Hobbit: The Battle of the Five Armies – 2014</a:t>
            </a:r>
          </a:p>
          <a:p>
            <a:pPr lvl="0"/>
            <a:r>
              <a:rPr lang="en-US" sz="1700" dirty="0">
                <a:latin typeface="Arial" panose="020B0604020202020204" pitchFamily="34" charset="0"/>
                <a:cs typeface="Arial" panose="020B0604020202020204" pitchFamily="34" charset="0"/>
              </a:rPr>
              <a:t>The Hobbit: The Desolation of </a:t>
            </a:r>
            <a:r>
              <a:rPr lang="en-US" sz="1700" dirty="0" err="1">
                <a:latin typeface="Arial" panose="020B0604020202020204" pitchFamily="34" charset="0"/>
                <a:cs typeface="Arial" panose="020B0604020202020204" pitchFamily="34" charset="0"/>
              </a:rPr>
              <a:t>Smaug</a:t>
            </a:r>
            <a:r>
              <a:rPr lang="en-US" sz="1700" dirty="0">
                <a:latin typeface="Arial" panose="020B0604020202020204" pitchFamily="34" charset="0"/>
                <a:cs typeface="Arial" panose="020B0604020202020204" pitchFamily="34" charset="0"/>
              </a:rPr>
              <a:t> – 2013</a:t>
            </a:r>
          </a:p>
          <a:p>
            <a:pPr lvl="0"/>
            <a:r>
              <a:rPr lang="en-US" sz="1700" dirty="0">
                <a:latin typeface="Arial" panose="020B0604020202020204" pitchFamily="34" charset="0"/>
                <a:cs typeface="Arial" panose="020B0604020202020204" pitchFamily="34" charset="0"/>
              </a:rPr>
              <a:t>The Hunger Games – 2012</a:t>
            </a:r>
          </a:p>
          <a:p>
            <a:pPr lvl="0"/>
            <a:r>
              <a:rPr lang="en-US" sz="1700" dirty="0">
                <a:latin typeface="Arial" panose="020B0604020202020204" pitchFamily="34" charset="0"/>
                <a:cs typeface="Arial" panose="020B0604020202020204" pitchFamily="34" charset="0"/>
              </a:rPr>
              <a:t>The Hunger Games: Catching Fire – 2013</a:t>
            </a:r>
          </a:p>
          <a:p>
            <a:pPr lvl="0"/>
            <a:r>
              <a:rPr lang="en-US" sz="1700" dirty="0">
                <a:latin typeface="Arial" panose="020B0604020202020204" pitchFamily="34" charset="0"/>
                <a:cs typeface="Arial" panose="020B0604020202020204" pitchFamily="34" charset="0"/>
              </a:rPr>
              <a:t>The Lord of the Rings: The Fellowship of the Ring – 2001</a:t>
            </a:r>
          </a:p>
          <a:p>
            <a:pPr lvl="0"/>
            <a:r>
              <a:rPr lang="en-US" sz="1700" dirty="0">
                <a:latin typeface="Arial" panose="020B0604020202020204" pitchFamily="34" charset="0"/>
                <a:cs typeface="Arial" panose="020B0604020202020204" pitchFamily="34" charset="0"/>
              </a:rPr>
              <a:t>The Lord of the Rings: The Return of the King – 2003</a:t>
            </a:r>
          </a:p>
          <a:p>
            <a:pPr lvl="0"/>
            <a:r>
              <a:rPr lang="en-US" sz="1700" dirty="0">
                <a:latin typeface="Arial" panose="020B0604020202020204" pitchFamily="34" charset="0"/>
                <a:cs typeface="Arial" panose="020B0604020202020204" pitchFamily="34" charset="0"/>
              </a:rPr>
              <a:t>The Lord of the Rings: The Two Towers – 2002</a:t>
            </a:r>
          </a:p>
          <a:p>
            <a:pPr lvl="0"/>
            <a:r>
              <a:rPr lang="en-US" sz="1700" dirty="0">
                <a:latin typeface="Arial" panose="020B0604020202020204" pitchFamily="34" charset="0"/>
                <a:cs typeface="Arial" panose="020B0604020202020204" pitchFamily="34" charset="0"/>
              </a:rPr>
              <a:t>The Martian - 2015</a:t>
            </a:r>
          </a:p>
          <a:p>
            <a:endParaRPr lang="en-US" dirty="0"/>
          </a:p>
        </p:txBody>
      </p:sp>
    </p:spTree>
    <p:extLst>
      <p:ext uri="{BB962C8B-B14F-4D97-AF65-F5344CB8AC3E}">
        <p14:creationId xmlns:p14="http://schemas.microsoft.com/office/powerpoint/2010/main" val="329947533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300" b="1" dirty="0">
                <a:solidFill>
                  <a:schemeClr val="accent2">
                    <a:lumMod val="75000"/>
                  </a:schemeClr>
                </a:solidFill>
                <a:latin typeface="Arial Black" panose="020B0A04020102020204" pitchFamily="34" charset="0"/>
              </a:rPr>
              <a:t>Genres</a:t>
            </a:r>
            <a:r>
              <a:rPr lang="en-US" sz="2300" b="1" dirty="0" smtClean="0">
                <a:solidFill>
                  <a:schemeClr val="accent2">
                    <a:lumMod val="75000"/>
                  </a:schemeClr>
                </a:solidFill>
                <a:latin typeface="Arial Black" panose="020B0A04020102020204" pitchFamily="34" charset="0"/>
              </a:rPr>
              <a:t>: Sports</a:t>
            </a:r>
            <a:endParaRPr lang="en-US" dirty="0">
              <a:solidFill>
                <a:schemeClr val="accent2">
                  <a:lumMod val="75000"/>
                </a:schemeClr>
              </a:solidFill>
            </a:endParaRPr>
          </a:p>
        </p:txBody>
      </p:sp>
      <p:sp>
        <p:nvSpPr>
          <p:cNvPr id="3" name="Content Placeholder 2"/>
          <p:cNvSpPr>
            <a:spLocks noGrp="1"/>
          </p:cNvSpPr>
          <p:nvPr>
            <p:ph idx="1"/>
          </p:nvPr>
        </p:nvSpPr>
        <p:spPr>
          <a:xfrm>
            <a:off x="2589212" y="1384663"/>
            <a:ext cx="8915400" cy="4950823"/>
          </a:xfrm>
        </p:spPr>
        <p:txBody>
          <a:bodyPr>
            <a:normAutofit fontScale="92500" lnSpcReduction="10000"/>
          </a:bodyPr>
          <a:lstStyle/>
          <a:p>
            <a:pPr lvl="0"/>
            <a:r>
              <a:rPr lang="en-US" dirty="0">
                <a:latin typeface="Arial" panose="020B0604020202020204" pitchFamily="34" charset="0"/>
                <a:cs typeface="Arial" panose="020B0604020202020204" pitchFamily="34" charset="0"/>
              </a:rPr>
              <a:t>A River Runs Through it – 1992</a:t>
            </a:r>
          </a:p>
          <a:p>
            <a:pPr lvl="0"/>
            <a:r>
              <a:rPr lang="en-US" dirty="0">
                <a:latin typeface="Arial" panose="020B0604020202020204" pitchFamily="34" charset="0"/>
                <a:cs typeface="Arial" panose="020B0604020202020204" pitchFamily="34" charset="0"/>
              </a:rPr>
              <a:t>Bang the Drum Slowly – 1973</a:t>
            </a:r>
          </a:p>
          <a:p>
            <a:pPr lvl="0"/>
            <a:r>
              <a:rPr lang="en-US" dirty="0">
                <a:latin typeface="Arial" panose="020B0604020202020204" pitchFamily="34" charset="0"/>
                <a:cs typeface="Arial" panose="020B0604020202020204" pitchFamily="34" charset="0"/>
              </a:rPr>
              <a:t>Eight Men Out – 1988</a:t>
            </a:r>
          </a:p>
          <a:p>
            <a:pPr lvl="0"/>
            <a:r>
              <a:rPr lang="en-US" dirty="0">
                <a:latin typeface="Arial" panose="020B0604020202020204" pitchFamily="34" charset="0"/>
                <a:cs typeface="Arial" panose="020B0604020202020204" pitchFamily="34" charset="0"/>
              </a:rPr>
              <a:t>Fight Club – 1999</a:t>
            </a:r>
          </a:p>
          <a:p>
            <a:pPr lvl="0"/>
            <a:r>
              <a:rPr lang="en-US" dirty="0">
                <a:latin typeface="Arial" panose="020B0604020202020204" pitchFamily="34" charset="0"/>
                <a:cs typeface="Arial" panose="020B0604020202020204" pitchFamily="34" charset="0"/>
              </a:rPr>
              <a:t>Friday Night Lights – 2004</a:t>
            </a:r>
          </a:p>
          <a:p>
            <a:pPr lvl="0"/>
            <a:r>
              <a:rPr lang="en-US" dirty="0" err="1">
                <a:latin typeface="Arial" panose="020B0604020202020204" pitchFamily="34" charset="0"/>
                <a:cs typeface="Arial" panose="020B0604020202020204" pitchFamily="34" charset="0"/>
              </a:rPr>
              <a:t>Kes</a:t>
            </a:r>
            <a:r>
              <a:rPr lang="en-US" dirty="0">
                <a:latin typeface="Arial" panose="020B0604020202020204" pitchFamily="34" charset="0"/>
                <a:cs typeface="Arial" panose="020B0604020202020204" pitchFamily="34" charset="0"/>
              </a:rPr>
              <a:t> – 1969 (A Kestrel for a Knave by Barry Hines)</a:t>
            </a:r>
          </a:p>
          <a:p>
            <a:pPr lvl="0"/>
            <a:r>
              <a:rPr lang="en-US" dirty="0" err="1">
                <a:latin typeface="Arial" panose="020B0604020202020204" pitchFamily="34" charset="0"/>
                <a:cs typeface="Arial" panose="020B0604020202020204" pitchFamily="34" charset="0"/>
              </a:rPr>
              <a:t>Moneyball</a:t>
            </a:r>
            <a:r>
              <a:rPr lang="en-US" dirty="0">
                <a:latin typeface="Arial" panose="020B0604020202020204" pitchFamily="34" charset="0"/>
                <a:cs typeface="Arial" panose="020B0604020202020204" pitchFamily="34" charset="0"/>
              </a:rPr>
              <a:t> – 2011</a:t>
            </a:r>
          </a:p>
          <a:p>
            <a:pPr lvl="0"/>
            <a:r>
              <a:rPr lang="en-US" dirty="0">
                <a:latin typeface="Arial" panose="020B0604020202020204" pitchFamily="34" charset="0"/>
                <a:cs typeface="Arial" panose="020B0604020202020204" pitchFamily="34" charset="0"/>
              </a:rPr>
              <a:t>Pumping Iron – 1977</a:t>
            </a:r>
          </a:p>
          <a:p>
            <a:pPr lvl="0"/>
            <a:r>
              <a:rPr lang="en-US" dirty="0">
                <a:latin typeface="Arial" panose="020B0604020202020204" pitchFamily="34" charset="0"/>
                <a:cs typeface="Arial" panose="020B0604020202020204" pitchFamily="34" charset="0"/>
              </a:rPr>
              <a:t>Raging Bull – 1980</a:t>
            </a:r>
          </a:p>
          <a:p>
            <a:pPr lvl="0"/>
            <a:r>
              <a:rPr lang="en-US" dirty="0" err="1">
                <a:latin typeface="Arial" panose="020B0604020202020204" pitchFamily="34" charset="0"/>
                <a:cs typeface="Arial" panose="020B0604020202020204" pitchFamily="34" charset="0"/>
              </a:rPr>
              <a:t>Seabiscuit</a:t>
            </a:r>
            <a:r>
              <a:rPr lang="en-US" dirty="0">
                <a:latin typeface="Arial" panose="020B0604020202020204" pitchFamily="34" charset="0"/>
                <a:cs typeface="Arial" panose="020B0604020202020204" pitchFamily="34" charset="0"/>
              </a:rPr>
              <a:t> – 2003</a:t>
            </a:r>
          </a:p>
          <a:p>
            <a:pPr lvl="0"/>
            <a:r>
              <a:rPr lang="en-US" dirty="0">
                <a:latin typeface="Arial" panose="020B0604020202020204" pitchFamily="34" charset="0"/>
                <a:cs typeface="Arial" panose="020B0604020202020204" pitchFamily="34" charset="0"/>
              </a:rPr>
              <a:t>The Blind Side – 2009 (The Blind Side: Evolution of a Game by Michael Lewis)</a:t>
            </a:r>
          </a:p>
          <a:p>
            <a:pPr lvl="0"/>
            <a:r>
              <a:rPr lang="en-US" dirty="0">
                <a:latin typeface="Arial" panose="020B0604020202020204" pitchFamily="34" charset="0"/>
                <a:cs typeface="Arial" panose="020B0604020202020204" pitchFamily="34" charset="0"/>
              </a:rPr>
              <a:t>The Damned United – 2009 (The Damned </a:t>
            </a:r>
            <a:r>
              <a:rPr lang="en-US" dirty="0" err="1">
                <a:latin typeface="Arial" panose="020B0604020202020204" pitchFamily="34" charset="0"/>
                <a:cs typeface="Arial" panose="020B0604020202020204" pitchFamily="34" charset="0"/>
              </a:rPr>
              <a:t>Utd</a:t>
            </a:r>
            <a:r>
              <a:rPr lang="en-US" dirty="0">
                <a:latin typeface="Arial" panose="020B0604020202020204" pitchFamily="34" charset="0"/>
                <a:cs typeface="Arial" panose="020B0604020202020204" pitchFamily="34" charset="0"/>
              </a:rPr>
              <a:t> by David Peace)</a:t>
            </a:r>
          </a:p>
          <a:p>
            <a:pPr lvl="0"/>
            <a:r>
              <a:rPr lang="en-US" dirty="0">
                <a:latin typeface="Arial" panose="020B0604020202020204" pitchFamily="34" charset="0"/>
                <a:cs typeface="Arial" panose="020B0604020202020204" pitchFamily="34" charset="0"/>
              </a:rPr>
              <a:t>The Natural – 1984</a:t>
            </a:r>
          </a:p>
          <a:p>
            <a:endParaRPr lang="en-US" dirty="0"/>
          </a:p>
        </p:txBody>
      </p:sp>
    </p:spTree>
    <p:extLst>
      <p:ext uri="{BB962C8B-B14F-4D97-AF65-F5344CB8AC3E}">
        <p14:creationId xmlns:p14="http://schemas.microsoft.com/office/powerpoint/2010/main" val="406161073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480419"/>
            <a:ext cx="8458200" cy="656050"/>
          </a:xfrm>
        </p:spPr>
        <p:txBody>
          <a:bodyPr>
            <a:normAutofit/>
          </a:bodyPr>
          <a:lstStyle/>
          <a:p>
            <a:r>
              <a:rPr lang="en-US" sz="2300" b="1" dirty="0">
                <a:solidFill>
                  <a:schemeClr val="accent2">
                    <a:lumMod val="75000"/>
                  </a:schemeClr>
                </a:solidFill>
                <a:latin typeface="Arial Black" panose="020B0A04020102020204" pitchFamily="34" charset="0"/>
              </a:rPr>
              <a:t>Genres</a:t>
            </a:r>
            <a:r>
              <a:rPr lang="en-US" sz="2300" b="1" dirty="0" smtClean="0">
                <a:solidFill>
                  <a:schemeClr val="accent2">
                    <a:lumMod val="75000"/>
                  </a:schemeClr>
                </a:solidFill>
                <a:latin typeface="Arial Black" panose="020B0A04020102020204" pitchFamily="34" charset="0"/>
              </a:rPr>
              <a:t>: Animated</a:t>
            </a:r>
            <a:endParaRPr lang="en-US" sz="2300" b="1" dirty="0">
              <a:solidFill>
                <a:schemeClr val="accent2">
                  <a:lumMod val="75000"/>
                </a:schemeClr>
              </a:solidFill>
              <a:latin typeface="Arial Black" panose="020B0A04020102020204" pitchFamily="34" charset="0"/>
            </a:endParaRPr>
          </a:p>
        </p:txBody>
      </p:sp>
      <p:sp>
        <p:nvSpPr>
          <p:cNvPr id="3" name="Content Placeholder 2"/>
          <p:cNvSpPr>
            <a:spLocks noGrp="1"/>
          </p:cNvSpPr>
          <p:nvPr>
            <p:ph idx="1"/>
          </p:nvPr>
        </p:nvSpPr>
        <p:spPr>
          <a:xfrm>
            <a:off x="2589212" y="1136469"/>
            <a:ext cx="8915400" cy="5042262"/>
          </a:xfrm>
        </p:spPr>
        <p:txBody>
          <a:bodyPr>
            <a:normAutofit/>
          </a:bodyPr>
          <a:lstStyle/>
          <a:p>
            <a:pPr lvl="0"/>
            <a:r>
              <a:rPr lang="en-US" dirty="0">
                <a:latin typeface="Arial" panose="020B0604020202020204" pitchFamily="34" charset="0"/>
                <a:cs typeface="Arial" panose="020B0604020202020204" pitchFamily="34" charset="0"/>
              </a:rPr>
              <a:t>A Christmas Carol – 1997, 2009</a:t>
            </a:r>
          </a:p>
          <a:p>
            <a:pPr lvl="0"/>
            <a:r>
              <a:rPr lang="en-US" dirty="0">
                <a:latin typeface="Arial" panose="020B0604020202020204" pitchFamily="34" charset="0"/>
                <a:cs typeface="Arial" panose="020B0604020202020204" pitchFamily="34" charset="0"/>
              </a:rPr>
              <a:t>Bambi – 1942</a:t>
            </a:r>
          </a:p>
          <a:p>
            <a:pPr lvl="0"/>
            <a:r>
              <a:rPr lang="en-US" dirty="0">
                <a:latin typeface="Arial" panose="020B0604020202020204" pitchFamily="34" charset="0"/>
                <a:cs typeface="Arial" panose="020B0604020202020204" pitchFamily="34" charset="0"/>
              </a:rPr>
              <a:t>Charlotte’s Web – 1973</a:t>
            </a:r>
          </a:p>
          <a:p>
            <a:pPr lvl="0"/>
            <a:r>
              <a:rPr lang="en-US" dirty="0" err="1">
                <a:latin typeface="Arial" panose="020B0604020202020204" pitchFamily="34" charset="0"/>
                <a:cs typeface="Arial" panose="020B0604020202020204" pitchFamily="34" charset="0"/>
              </a:rPr>
              <a:t>Coraline</a:t>
            </a:r>
            <a:r>
              <a:rPr lang="en-US" dirty="0">
                <a:latin typeface="Arial" panose="020B0604020202020204" pitchFamily="34" charset="0"/>
                <a:cs typeface="Arial" panose="020B0604020202020204" pitchFamily="34" charset="0"/>
              </a:rPr>
              <a:t> -2009</a:t>
            </a:r>
          </a:p>
          <a:p>
            <a:pPr lvl="0"/>
            <a:r>
              <a:rPr lang="en-US" dirty="0">
                <a:latin typeface="Arial" panose="020B0604020202020204" pitchFamily="34" charset="0"/>
                <a:cs typeface="Arial" panose="020B0604020202020204" pitchFamily="34" charset="0"/>
              </a:rPr>
              <a:t>Fantastic </a:t>
            </a:r>
            <a:r>
              <a:rPr lang="en-US" dirty="0" err="1">
                <a:latin typeface="Arial" panose="020B0604020202020204" pitchFamily="34" charset="0"/>
                <a:cs typeface="Arial" panose="020B0604020202020204" pitchFamily="34" charset="0"/>
              </a:rPr>
              <a:t>Mr</a:t>
            </a:r>
            <a:r>
              <a:rPr lang="en-US" dirty="0">
                <a:latin typeface="Arial" panose="020B0604020202020204" pitchFamily="34" charset="0"/>
                <a:cs typeface="Arial" panose="020B0604020202020204" pitchFamily="34" charset="0"/>
              </a:rPr>
              <a:t> Fox – 2009</a:t>
            </a:r>
          </a:p>
          <a:p>
            <a:pPr lvl="0"/>
            <a:r>
              <a:rPr lang="en-US" dirty="0">
                <a:latin typeface="Arial" panose="020B0604020202020204" pitchFamily="34" charset="0"/>
                <a:cs typeface="Arial" panose="020B0604020202020204" pitchFamily="34" charset="0"/>
              </a:rPr>
              <a:t>How to Train Your Dragon – 2010</a:t>
            </a:r>
          </a:p>
          <a:p>
            <a:pPr lvl="0"/>
            <a:r>
              <a:rPr lang="en-US" dirty="0">
                <a:latin typeface="Arial" panose="020B0604020202020204" pitchFamily="34" charset="0"/>
                <a:cs typeface="Arial" panose="020B0604020202020204" pitchFamily="34" charset="0"/>
              </a:rPr>
              <a:t>Shrek – 2001</a:t>
            </a:r>
          </a:p>
          <a:p>
            <a:pPr lvl="0"/>
            <a:r>
              <a:rPr lang="en-US" dirty="0">
                <a:latin typeface="Arial" panose="020B0604020202020204" pitchFamily="34" charset="0"/>
                <a:cs typeface="Arial" panose="020B0604020202020204" pitchFamily="34" charset="0"/>
              </a:rPr>
              <a:t>The Brave Little Toaster – 1987</a:t>
            </a:r>
          </a:p>
          <a:p>
            <a:pPr lvl="0"/>
            <a:r>
              <a:rPr lang="en-US" dirty="0">
                <a:latin typeface="Arial" panose="020B0604020202020204" pitchFamily="34" charset="0"/>
                <a:cs typeface="Arial" panose="020B0604020202020204" pitchFamily="34" charset="0"/>
              </a:rPr>
              <a:t>The Hunchback of Notre Dame – 1996</a:t>
            </a:r>
          </a:p>
          <a:p>
            <a:pPr lvl="0"/>
            <a:r>
              <a:rPr lang="en-US" dirty="0">
                <a:latin typeface="Arial" panose="020B0604020202020204" pitchFamily="34" charset="0"/>
                <a:cs typeface="Arial" panose="020B0604020202020204" pitchFamily="34" charset="0"/>
              </a:rPr>
              <a:t>The Jungle Book – 1967, 2016, …</a:t>
            </a:r>
          </a:p>
          <a:p>
            <a:pPr lvl="0"/>
            <a:r>
              <a:rPr lang="en-US" dirty="0">
                <a:latin typeface="Arial" panose="020B0604020202020204" pitchFamily="34" charset="0"/>
                <a:cs typeface="Arial" panose="020B0604020202020204" pitchFamily="34" charset="0"/>
              </a:rPr>
              <a:t>The Lord of the Rings – 1978</a:t>
            </a:r>
          </a:p>
          <a:p>
            <a:pPr lvl="0"/>
            <a:r>
              <a:rPr lang="en-US" dirty="0">
                <a:latin typeface="Arial" panose="020B0604020202020204" pitchFamily="34" charset="0"/>
                <a:cs typeface="Arial" panose="020B0604020202020204" pitchFamily="34" charset="0"/>
              </a:rPr>
              <a:t>The Old Man and the Sea - 1999</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265996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solidFill>
                  <a:schemeClr val="accent2">
                    <a:lumMod val="75000"/>
                  </a:schemeClr>
                </a:solidFill>
                <a:latin typeface="Arial Black" panose="020B0A04020102020204" pitchFamily="34" charset="0"/>
              </a:rPr>
              <a:t>Why start/join a Book </a:t>
            </a:r>
            <a:r>
              <a:rPr lang="en-US" sz="2800" b="1" dirty="0" smtClean="0">
                <a:solidFill>
                  <a:schemeClr val="accent2">
                    <a:lumMod val="75000"/>
                  </a:schemeClr>
                </a:solidFill>
                <a:latin typeface="Arial Black" panose="020B0A04020102020204" pitchFamily="34" charset="0"/>
              </a:rPr>
              <a:t>or </a:t>
            </a:r>
            <a:r>
              <a:rPr lang="en-US" sz="2800" b="1" dirty="0">
                <a:solidFill>
                  <a:schemeClr val="accent2">
                    <a:lumMod val="75000"/>
                  </a:schemeClr>
                </a:solidFill>
                <a:latin typeface="Arial Black" panose="020B0A04020102020204" pitchFamily="34" charset="0"/>
              </a:rPr>
              <a:t>Movie Club?</a:t>
            </a:r>
          </a:p>
        </p:txBody>
      </p:sp>
      <p:sp>
        <p:nvSpPr>
          <p:cNvPr id="3" name="Content Placeholder 2"/>
          <p:cNvSpPr>
            <a:spLocks noGrp="1"/>
          </p:cNvSpPr>
          <p:nvPr>
            <p:ph idx="1"/>
          </p:nvPr>
        </p:nvSpPr>
        <p:spPr>
          <a:xfrm>
            <a:off x="2589212" y="1423851"/>
            <a:ext cx="8915400" cy="4937760"/>
          </a:xfrm>
        </p:spPr>
        <p:txBody>
          <a:bodyPr>
            <a:normAutofit fontScale="92500" lnSpcReduction="10000"/>
          </a:bodyPr>
          <a:lstStyle/>
          <a:p>
            <a:r>
              <a:rPr lang="en-US" sz="2600" dirty="0" smtClean="0">
                <a:latin typeface="Arial" panose="020B0604020202020204" pitchFamily="34" charset="0"/>
                <a:cs typeface="Arial" panose="020B0604020202020204" pitchFamily="34" charset="0"/>
              </a:rPr>
              <a:t>Reading good books or watching well-crafted movies and then discussing them in a close group is intellectually stimulating. It improves your brain – you have to think and reflect and it strengthens your social soft skills such as empathy – you have to see life from another point of view.</a:t>
            </a:r>
          </a:p>
          <a:p>
            <a:r>
              <a:rPr lang="en-US" sz="2600" dirty="0" smtClean="0">
                <a:latin typeface="Arial" panose="020B0604020202020204" pitchFamily="34" charset="0"/>
                <a:cs typeface="Arial" panose="020B0604020202020204" pitchFamily="34" charset="0"/>
              </a:rPr>
              <a:t>Reading books or watching movies offers a way to reflect on our society. It provides a “safe” context to discuss complex social issues</a:t>
            </a:r>
          </a:p>
          <a:p>
            <a:r>
              <a:rPr lang="en-US" sz="2600" dirty="0" smtClean="0">
                <a:latin typeface="Arial" panose="020B0604020202020204" pitchFamily="34" charset="0"/>
                <a:cs typeface="Arial" panose="020B0604020202020204" pitchFamily="34" charset="0"/>
              </a:rPr>
              <a:t>A Book Club or Movie Club pushes you to read books/watch movies that you otherwise wouldn’t read or watch</a:t>
            </a:r>
          </a:p>
          <a:p>
            <a:r>
              <a:rPr lang="en-US" sz="2600" dirty="0" smtClean="0">
                <a:latin typeface="Arial" panose="020B0604020202020204" pitchFamily="34" charset="0"/>
                <a:cs typeface="Arial" panose="020B0604020202020204" pitchFamily="34" charset="0"/>
              </a:rPr>
              <a:t>There are quite a few challenging books and movies that need to discussed, argued upon, and understood.</a:t>
            </a:r>
          </a:p>
          <a:p>
            <a:r>
              <a:rPr lang="en-US" sz="2600" dirty="0" smtClean="0">
                <a:latin typeface="Arial" panose="020B0604020202020204" pitchFamily="34" charset="0"/>
                <a:cs typeface="Arial" panose="020B0604020202020204" pitchFamily="34" charset="0"/>
              </a:rPr>
              <a:t>Enjoy “thematic” food and drinks</a:t>
            </a:r>
            <a:endParaRPr lang="en-US"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260398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3655" y="697408"/>
            <a:ext cx="9666514" cy="982621"/>
          </a:xfrm>
        </p:spPr>
        <p:txBody>
          <a:bodyPr>
            <a:normAutofit fontScale="90000"/>
          </a:bodyPr>
          <a:lstStyle/>
          <a:p>
            <a:r>
              <a:rPr lang="en-US" sz="2800" b="1" dirty="0" smtClean="0">
                <a:solidFill>
                  <a:schemeClr val="accent2">
                    <a:lumMod val="75000"/>
                  </a:schemeClr>
                </a:solidFill>
                <a:latin typeface="Arial Black" panose="020B0A04020102020204" pitchFamily="34" charset="0"/>
              </a:rPr>
              <a:t>Why </a:t>
            </a:r>
            <a:r>
              <a:rPr lang="en-US" sz="2800" b="1" dirty="0">
                <a:solidFill>
                  <a:schemeClr val="accent2">
                    <a:lumMod val="75000"/>
                  </a:schemeClr>
                </a:solidFill>
                <a:latin typeface="Arial Black" panose="020B0A04020102020204" pitchFamily="34" charset="0"/>
              </a:rPr>
              <a:t>a Book to Movie Club</a:t>
            </a:r>
            <a:r>
              <a:rPr lang="en-US" sz="2800" b="1" dirty="0" smtClean="0">
                <a:solidFill>
                  <a:schemeClr val="accent2">
                    <a:lumMod val="75000"/>
                  </a:schemeClr>
                </a:solidFill>
                <a:latin typeface="Arial Black" panose="020B0A04020102020204" pitchFamily="34" charset="0"/>
              </a:rPr>
              <a:t>? That is, why Adaptations? </a:t>
            </a:r>
            <a:r>
              <a:rPr lang="en-US" sz="2800" b="1" dirty="0" smtClean="0">
                <a:solidFill>
                  <a:srgbClr val="C00000"/>
                </a:solidFill>
                <a:latin typeface="Arial Black" panose="020B0A04020102020204" pitchFamily="34" charset="0"/>
              </a:rPr>
              <a:t/>
            </a:r>
            <a:br>
              <a:rPr lang="en-US" sz="2800" b="1" dirty="0" smtClean="0">
                <a:solidFill>
                  <a:srgbClr val="C00000"/>
                </a:solidFill>
                <a:latin typeface="Arial Black" panose="020B0A04020102020204" pitchFamily="34" charset="0"/>
              </a:rPr>
            </a:br>
            <a:r>
              <a:rPr lang="en-US" sz="2800" b="1" dirty="0">
                <a:solidFill>
                  <a:srgbClr val="C00000"/>
                </a:solidFill>
                <a:latin typeface="Arial Black" panose="020B0A04020102020204" pitchFamily="34" charset="0"/>
              </a:rPr>
              <a:t/>
            </a:r>
            <a:br>
              <a:rPr lang="en-US" sz="2800" b="1" dirty="0">
                <a:solidFill>
                  <a:srgbClr val="C00000"/>
                </a:solidFill>
                <a:latin typeface="Arial Black" panose="020B0A04020102020204" pitchFamily="34" charset="0"/>
              </a:rPr>
            </a:br>
            <a:endParaRPr lang="en-US" dirty="0"/>
          </a:p>
        </p:txBody>
      </p:sp>
      <p:sp>
        <p:nvSpPr>
          <p:cNvPr id="3" name="Content Placeholder 2"/>
          <p:cNvSpPr>
            <a:spLocks noGrp="1"/>
          </p:cNvSpPr>
          <p:nvPr>
            <p:ph idx="1"/>
          </p:nvPr>
        </p:nvSpPr>
        <p:spPr>
          <a:xfrm>
            <a:off x="2589212" y="1489166"/>
            <a:ext cx="8915400" cy="4422056"/>
          </a:xfrm>
        </p:spPr>
        <p:txBody>
          <a:bodyPr>
            <a:normAutofit fontScale="92500" lnSpcReduction="20000"/>
          </a:bodyPr>
          <a:lstStyle/>
          <a:p>
            <a:r>
              <a:rPr lang="en-US" sz="2600" dirty="0" smtClean="0">
                <a:latin typeface="Arial" panose="020B0604020202020204" pitchFamily="34" charset="0"/>
                <a:cs typeface="Arial" panose="020B0604020202020204" pitchFamily="34" charset="0"/>
              </a:rPr>
              <a:t>In a Book to Movie Club we focus on adaptations – novels, short-stories, plays, and non-fiction books that have been adapted into movies and TV miniseries.</a:t>
            </a:r>
          </a:p>
          <a:p>
            <a:r>
              <a:rPr lang="en-US" sz="2600" dirty="0" smtClean="0">
                <a:latin typeface="Arial" panose="020B0604020202020204" pitchFamily="34" charset="0"/>
                <a:cs typeface="Arial" panose="020B0604020202020204" pitchFamily="34" charset="0"/>
              </a:rPr>
              <a:t>Do you know how many good movies and TV miniseries are adaptations?**</a:t>
            </a:r>
          </a:p>
          <a:p>
            <a:pPr lvl="1"/>
            <a:r>
              <a:rPr lang="en-US" sz="2400" dirty="0" smtClean="0">
                <a:latin typeface="Arial" panose="020B0604020202020204" pitchFamily="34" charset="0"/>
                <a:cs typeface="Arial" panose="020B0604020202020204" pitchFamily="34" charset="0"/>
              </a:rPr>
              <a:t>85% of all Academy Award-winning Best Pictures are adaptations</a:t>
            </a:r>
          </a:p>
          <a:p>
            <a:pPr lvl="1"/>
            <a:r>
              <a:rPr lang="en-US" sz="2400" dirty="0" smtClean="0">
                <a:latin typeface="Arial" panose="020B0604020202020204" pitchFamily="34" charset="0"/>
                <a:cs typeface="Arial" panose="020B0604020202020204" pitchFamily="34" charset="0"/>
              </a:rPr>
              <a:t>Nearly 50% of all made-for-TV movies are adaptations and 70% of Emmy Award winners are drawn from these films</a:t>
            </a:r>
          </a:p>
          <a:p>
            <a:pPr lvl="1"/>
            <a:r>
              <a:rPr lang="en-US" sz="2400" dirty="0" smtClean="0">
                <a:latin typeface="Arial" panose="020B0604020202020204" pitchFamily="34" charset="0"/>
                <a:cs typeface="Arial" panose="020B0604020202020204" pitchFamily="34" charset="0"/>
              </a:rPr>
              <a:t>83% of all TV miniseries are adaptations and 95% of Emmy Award winners are drawn from these films</a:t>
            </a:r>
          </a:p>
          <a:p>
            <a:pPr marL="457200" lvl="1" indent="0">
              <a:buNone/>
            </a:pPr>
            <a:endParaRPr lang="en-US" sz="1300" dirty="0" smtClean="0">
              <a:latin typeface="Arial" panose="020B0604020202020204" pitchFamily="34" charset="0"/>
              <a:cs typeface="Arial" panose="020B0604020202020204" pitchFamily="34" charset="0"/>
            </a:endParaRPr>
          </a:p>
          <a:p>
            <a:pPr marL="457200" lvl="1" indent="0">
              <a:buNone/>
            </a:pPr>
            <a:r>
              <a:rPr lang="en-US" sz="1800" dirty="0" smtClean="0">
                <a:latin typeface="Arial" panose="020B0604020202020204" pitchFamily="34" charset="0"/>
                <a:cs typeface="Arial" panose="020B0604020202020204" pitchFamily="34" charset="0"/>
              </a:rPr>
              <a:t>**</a:t>
            </a:r>
            <a:r>
              <a:rPr lang="en-US" sz="1300" dirty="0" smtClean="0">
                <a:latin typeface="Arial" panose="020B0604020202020204" pitchFamily="34" charset="0"/>
                <a:cs typeface="Arial" panose="020B0604020202020204" pitchFamily="34" charset="0"/>
              </a:rPr>
              <a:t>The Art of Adaptation by Linda </a:t>
            </a:r>
            <a:r>
              <a:rPr lang="en-US" sz="1300" dirty="0" err="1" smtClean="0">
                <a:latin typeface="Arial" panose="020B0604020202020204" pitchFamily="34" charset="0"/>
                <a:cs typeface="Arial" panose="020B0604020202020204" pitchFamily="34" charset="0"/>
              </a:rPr>
              <a:t>Seger</a:t>
            </a:r>
            <a:endParaRPr lang="en-US" sz="1300" dirty="0" smtClean="0">
              <a:latin typeface="Arial" panose="020B0604020202020204" pitchFamily="34" charset="0"/>
              <a:cs typeface="Arial" panose="020B0604020202020204" pitchFamily="34" charset="0"/>
            </a:endParaRPr>
          </a:p>
          <a:p>
            <a:endParaRPr lang="en-US" sz="2600" dirty="0" smtClean="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4335688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6367" y="624110"/>
            <a:ext cx="9558246" cy="1280890"/>
          </a:xfrm>
        </p:spPr>
        <p:txBody>
          <a:bodyPr/>
          <a:lstStyle/>
          <a:p>
            <a:r>
              <a:rPr lang="en-US" sz="2500" b="1" dirty="0">
                <a:solidFill>
                  <a:schemeClr val="accent2">
                    <a:lumMod val="75000"/>
                  </a:schemeClr>
                </a:solidFill>
                <a:latin typeface="Arial Black" panose="020B0A04020102020204" pitchFamily="34" charset="0"/>
              </a:rPr>
              <a:t>Why a Book to Movie Club? That is, why Adaptations?</a:t>
            </a:r>
            <a:endParaRPr lang="en-US" dirty="0">
              <a:solidFill>
                <a:schemeClr val="accent2">
                  <a:lumMod val="75000"/>
                </a:schemeClr>
              </a:solidFill>
            </a:endParaRPr>
          </a:p>
        </p:txBody>
      </p:sp>
      <p:sp>
        <p:nvSpPr>
          <p:cNvPr id="3" name="Content Placeholder 2"/>
          <p:cNvSpPr>
            <a:spLocks noGrp="1"/>
          </p:cNvSpPr>
          <p:nvPr>
            <p:ph idx="1"/>
          </p:nvPr>
        </p:nvSpPr>
        <p:spPr>
          <a:xfrm>
            <a:off x="2589212" y="1332411"/>
            <a:ext cx="8915400" cy="5172892"/>
          </a:xfrm>
        </p:spPr>
        <p:txBody>
          <a:bodyPr>
            <a:normAutofit lnSpcReduction="10000"/>
          </a:bodyPr>
          <a:lstStyle/>
          <a:p>
            <a:r>
              <a:rPr lang="en-US" sz="2400" dirty="0">
                <a:latin typeface="Arial" panose="020B0604020202020204" pitchFamily="34" charset="0"/>
                <a:cs typeface="Arial" panose="020B0604020202020204" pitchFamily="34" charset="0"/>
              </a:rPr>
              <a:t>A Book to Movie Club adds new levels of analysis, discussion, and </a:t>
            </a:r>
            <a:r>
              <a:rPr lang="en-US" sz="2400" dirty="0" smtClean="0">
                <a:latin typeface="Arial" panose="020B0604020202020204" pitchFamily="34" charset="0"/>
                <a:cs typeface="Arial" panose="020B0604020202020204" pitchFamily="34" charset="0"/>
              </a:rPr>
              <a:t>enjoyment</a:t>
            </a:r>
          </a:p>
          <a:p>
            <a:pPr lvl="1"/>
            <a:r>
              <a:rPr lang="en-US" sz="2200" dirty="0" smtClean="0">
                <a:latin typeface="Arial" panose="020B0604020202020204" pitchFamily="34" charset="0"/>
                <a:cs typeface="Arial" panose="020B0604020202020204" pitchFamily="34" charset="0"/>
              </a:rPr>
              <a:t>First, we read and discuss the book.  </a:t>
            </a:r>
          </a:p>
          <a:p>
            <a:pPr lvl="1"/>
            <a:r>
              <a:rPr lang="en-US" sz="2200" dirty="0" smtClean="0">
                <a:latin typeface="Arial" panose="020B0604020202020204" pitchFamily="34" charset="0"/>
                <a:cs typeface="Arial" panose="020B0604020202020204" pitchFamily="34" charset="0"/>
              </a:rPr>
              <a:t>Second, we discuss how we would adapt it to the screen, if we were the filmmaker/</a:t>
            </a:r>
            <a:r>
              <a:rPr lang="en-US" sz="2200" dirty="0" err="1" smtClean="0">
                <a:latin typeface="Arial" panose="020B0604020202020204" pitchFamily="34" charset="0"/>
                <a:cs typeface="Arial" panose="020B0604020202020204" pitchFamily="34" charset="0"/>
              </a:rPr>
              <a:t>screeenwriter</a:t>
            </a:r>
            <a:endParaRPr lang="en-US" sz="2200" dirty="0" smtClean="0">
              <a:latin typeface="Arial" panose="020B0604020202020204" pitchFamily="34" charset="0"/>
              <a:cs typeface="Arial" panose="020B0604020202020204" pitchFamily="34" charset="0"/>
            </a:endParaRPr>
          </a:p>
          <a:p>
            <a:pPr lvl="1"/>
            <a:r>
              <a:rPr lang="en-US" sz="2200" dirty="0" smtClean="0">
                <a:latin typeface="Arial" panose="020B0604020202020204" pitchFamily="34" charset="0"/>
                <a:cs typeface="Arial" panose="020B0604020202020204" pitchFamily="34" charset="0"/>
              </a:rPr>
              <a:t>Next, we watch the movie(s) and discuss how the director(s) and the screenwriter(s) adapted the book.</a:t>
            </a:r>
          </a:p>
          <a:p>
            <a:pPr lvl="1"/>
            <a:r>
              <a:rPr lang="en-US" sz="2200" dirty="0" smtClean="0">
                <a:latin typeface="Arial" panose="020B0604020202020204" pitchFamily="34" charset="0"/>
                <a:cs typeface="Arial" panose="020B0604020202020204" pitchFamily="34" charset="0"/>
              </a:rPr>
              <a:t>Finally, if the club members wish, we read and discuss the critics’ reviews of the book and the movie</a:t>
            </a:r>
          </a:p>
          <a:p>
            <a:r>
              <a:rPr lang="en-US" sz="2400" dirty="0" smtClean="0">
                <a:latin typeface="Arial" panose="020B0604020202020204" pitchFamily="34" charset="0"/>
                <a:cs typeface="Arial" panose="020B0604020202020204" pitchFamily="34" charset="0"/>
              </a:rPr>
              <a:t>Reading the novel and then watching and discussing its adaptation helps us develop a deeper understanding and appreciation of the </a:t>
            </a:r>
            <a:r>
              <a:rPr lang="en-US" sz="2400" dirty="0" smtClean="0">
                <a:latin typeface="Arial" panose="020B0604020202020204" pitchFamily="34" charset="0"/>
                <a:cs typeface="Arial" panose="020B0604020202020204" pitchFamily="34" charset="0"/>
              </a:rPr>
              <a:t>novel and the art </a:t>
            </a:r>
            <a:r>
              <a:rPr lang="en-US" sz="2400" dirty="0" smtClean="0">
                <a:latin typeface="Arial" panose="020B0604020202020204" pitchFamily="34" charset="0"/>
                <a:cs typeface="Arial" panose="020B0604020202020204" pitchFamily="34" charset="0"/>
              </a:rPr>
              <a:t>of filmmaking. </a:t>
            </a:r>
          </a:p>
          <a:p>
            <a:r>
              <a:rPr lang="en-US" sz="2400" dirty="0" smtClean="0">
                <a:latin typeface="Arial" panose="020B0604020202020204" pitchFamily="34" charset="0"/>
                <a:cs typeface="Arial" panose="020B0604020202020204" pitchFamily="34" charset="0"/>
              </a:rPr>
              <a:t>Also, the discussions are richer and MORE FUN.</a:t>
            </a:r>
            <a:endParaRPr lang="en-US" sz="2400" dirty="0">
              <a:latin typeface="Arial" panose="020B0604020202020204" pitchFamily="34" charset="0"/>
              <a:cs typeface="Arial" panose="020B0604020202020204" pitchFamily="34" charset="0"/>
            </a:endParaRPr>
          </a:p>
          <a:p>
            <a:endParaRPr lang="en-US" dirty="0" smtClean="0"/>
          </a:p>
          <a:p>
            <a:endParaRPr lang="en-US" dirty="0"/>
          </a:p>
        </p:txBody>
      </p:sp>
    </p:spTree>
    <p:extLst>
      <p:ext uri="{BB962C8B-B14F-4D97-AF65-F5344CB8AC3E}">
        <p14:creationId xmlns:p14="http://schemas.microsoft.com/office/powerpoint/2010/main" val="20669294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969559"/>
          </a:xfrm>
        </p:spPr>
        <p:txBody>
          <a:bodyPr>
            <a:normAutofit/>
          </a:bodyPr>
          <a:lstStyle/>
          <a:p>
            <a:r>
              <a:rPr lang="en-US" sz="2500" b="1" dirty="0">
                <a:solidFill>
                  <a:schemeClr val="accent2">
                    <a:lumMod val="75000"/>
                  </a:schemeClr>
                </a:solidFill>
                <a:latin typeface="Arial Black" panose="020B0A04020102020204" pitchFamily="34" charset="0"/>
              </a:rPr>
              <a:t>Laying the Foundations of your Book to Movie Club</a:t>
            </a:r>
          </a:p>
        </p:txBody>
      </p:sp>
      <p:sp>
        <p:nvSpPr>
          <p:cNvPr id="3" name="Content Placeholder 2"/>
          <p:cNvSpPr>
            <a:spLocks noGrp="1"/>
          </p:cNvSpPr>
          <p:nvPr>
            <p:ph idx="1"/>
          </p:nvPr>
        </p:nvSpPr>
        <p:spPr>
          <a:xfrm>
            <a:off x="2589212" y="1685109"/>
            <a:ext cx="8915400" cy="4226113"/>
          </a:xfrm>
        </p:spPr>
        <p:txBody>
          <a:bodyPr>
            <a:normAutofit/>
          </a:bodyPr>
          <a:lstStyle/>
          <a:p>
            <a:r>
              <a:rPr lang="en-US" sz="2400" dirty="0">
                <a:latin typeface="Arial" panose="020B0604020202020204" pitchFamily="34" charset="0"/>
                <a:cs typeface="Arial" panose="020B0604020202020204" pitchFamily="34" charset="0"/>
              </a:rPr>
              <a:t>What do you want to get out of the Book-to-Movie Club?</a:t>
            </a:r>
          </a:p>
          <a:p>
            <a:r>
              <a:rPr lang="en-US" sz="2400" dirty="0">
                <a:latin typeface="Arial" panose="020B0604020202020204" pitchFamily="34" charset="0"/>
                <a:cs typeface="Arial" panose="020B0604020202020204" pitchFamily="34" charset="0"/>
              </a:rPr>
              <a:t>Should someone lead the </a:t>
            </a:r>
            <a:r>
              <a:rPr lang="en-US" sz="2400" dirty="0" smtClean="0">
                <a:latin typeface="Arial" panose="020B0604020202020204" pitchFamily="34" charset="0"/>
                <a:cs typeface="Arial" panose="020B0604020202020204" pitchFamily="34" charset="0"/>
              </a:rPr>
              <a:t>discussion? If </a:t>
            </a:r>
            <a:r>
              <a:rPr lang="en-US" sz="2400" dirty="0">
                <a:latin typeface="Arial" panose="020B0604020202020204" pitchFamily="34" charset="0"/>
                <a:cs typeface="Arial" panose="020B0604020202020204" pitchFamily="34" charset="0"/>
              </a:rPr>
              <a:t>yes, who should lead the discussion?</a:t>
            </a:r>
          </a:p>
          <a:p>
            <a:r>
              <a:rPr lang="en-US" sz="2400" dirty="0">
                <a:latin typeface="Arial" panose="020B0604020202020204" pitchFamily="34" charset="0"/>
                <a:cs typeface="Arial" panose="020B0604020202020204" pitchFamily="34" charset="0"/>
              </a:rPr>
              <a:t>Where will the Club meet?</a:t>
            </a:r>
          </a:p>
          <a:p>
            <a:r>
              <a:rPr lang="en-US" sz="2400" dirty="0">
                <a:latin typeface="Arial" panose="020B0604020202020204" pitchFamily="34" charset="0"/>
                <a:cs typeface="Arial" panose="020B0604020202020204" pitchFamily="34" charset="0"/>
              </a:rPr>
              <a:t>How often will the Club meet?</a:t>
            </a:r>
          </a:p>
          <a:p>
            <a:r>
              <a:rPr lang="en-US" sz="2400" dirty="0">
                <a:latin typeface="Arial" panose="020B0604020202020204" pitchFamily="34" charset="0"/>
                <a:cs typeface="Arial" panose="020B0604020202020204" pitchFamily="34" charset="0"/>
              </a:rPr>
              <a:t>How long should the meetings last?</a:t>
            </a:r>
          </a:p>
          <a:p>
            <a:r>
              <a:rPr lang="en-US" sz="2400" dirty="0">
                <a:latin typeface="Arial" panose="020B0604020202020204" pitchFamily="34" charset="0"/>
                <a:cs typeface="Arial" panose="020B0604020202020204" pitchFamily="34" charset="0"/>
              </a:rPr>
              <a:t>How should the Club choose the next book/movie?</a:t>
            </a:r>
          </a:p>
          <a:p>
            <a:r>
              <a:rPr lang="en-US" sz="2400" dirty="0" smtClean="0">
                <a:latin typeface="Arial" panose="020B0604020202020204" pitchFamily="34" charset="0"/>
                <a:cs typeface="Arial" panose="020B0604020202020204" pitchFamily="34" charset="0"/>
              </a:rPr>
              <a:t>What are the rules of the Book to Movie Club?</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523013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86679"/>
          </a:xfrm>
        </p:spPr>
        <p:txBody>
          <a:bodyPr>
            <a:normAutofit/>
          </a:bodyPr>
          <a:lstStyle/>
          <a:p>
            <a:r>
              <a:rPr lang="en-US" sz="2500" b="1" dirty="0" smtClean="0">
                <a:solidFill>
                  <a:schemeClr val="accent2">
                    <a:lumMod val="75000"/>
                  </a:schemeClr>
                </a:solidFill>
                <a:latin typeface="Arial Black" panose="020B0A04020102020204" pitchFamily="34" charset="0"/>
              </a:rPr>
              <a:t>The </a:t>
            </a:r>
            <a:r>
              <a:rPr lang="en-US" sz="2500" b="1" dirty="0" err="1" smtClean="0">
                <a:solidFill>
                  <a:schemeClr val="accent2">
                    <a:lumMod val="75000"/>
                  </a:schemeClr>
                </a:solidFill>
                <a:latin typeface="Arial Black" panose="020B0A04020102020204" pitchFamily="34" charset="0"/>
              </a:rPr>
              <a:t>Lamorinda</a:t>
            </a:r>
            <a:r>
              <a:rPr lang="en-US" sz="2500" b="1" dirty="0" smtClean="0">
                <a:solidFill>
                  <a:schemeClr val="accent2">
                    <a:lumMod val="75000"/>
                  </a:schemeClr>
                </a:solidFill>
                <a:latin typeface="Arial Black" panose="020B0A04020102020204" pitchFamily="34" charset="0"/>
              </a:rPr>
              <a:t> </a:t>
            </a:r>
            <a:r>
              <a:rPr lang="en-US" sz="2500" b="1" dirty="0">
                <a:solidFill>
                  <a:schemeClr val="accent2">
                    <a:lumMod val="75000"/>
                  </a:schemeClr>
                </a:solidFill>
                <a:latin typeface="Arial Black" panose="020B0A04020102020204" pitchFamily="34" charset="0"/>
              </a:rPr>
              <a:t>Book to Movie </a:t>
            </a:r>
            <a:r>
              <a:rPr lang="en-US" sz="2500" b="1" dirty="0" smtClean="0">
                <a:solidFill>
                  <a:schemeClr val="accent2">
                    <a:lumMod val="75000"/>
                  </a:schemeClr>
                </a:solidFill>
                <a:latin typeface="Arial Black" panose="020B0A04020102020204" pitchFamily="34" charset="0"/>
              </a:rPr>
              <a:t>Club (An Example)</a:t>
            </a:r>
            <a:endParaRPr lang="en-US" sz="2500" b="1" dirty="0">
              <a:solidFill>
                <a:schemeClr val="accent2">
                  <a:lumMod val="75000"/>
                </a:schemeClr>
              </a:solidFill>
              <a:latin typeface="Arial Black" panose="020B0A04020102020204" pitchFamily="34" charset="0"/>
            </a:endParaRPr>
          </a:p>
        </p:txBody>
      </p:sp>
      <p:sp>
        <p:nvSpPr>
          <p:cNvPr id="3" name="Content Placeholder 2"/>
          <p:cNvSpPr>
            <a:spLocks noGrp="1"/>
          </p:cNvSpPr>
          <p:nvPr>
            <p:ph idx="1"/>
          </p:nvPr>
        </p:nvSpPr>
        <p:spPr>
          <a:xfrm>
            <a:off x="2589212" y="1410789"/>
            <a:ext cx="8915400" cy="5329645"/>
          </a:xfrm>
        </p:spPr>
        <p:txBody>
          <a:bodyPr>
            <a:normAutofit lnSpcReduction="10000"/>
          </a:bodyPr>
          <a:lstStyle/>
          <a:p>
            <a:r>
              <a:rPr lang="en-US" sz="2400" dirty="0">
                <a:latin typeface="Arial" panose="020B0604020202020204" pitchFamily="34" charset="0"/>
                <a:cs typeface="Arial" panose="020B0604020202020204" pitchFamily="34" charset="0"/>
              </a:rPr>
              <a:t>What do we want to get out of the </a:t>
            </a:r>
            <a:r>
              <a:rPr lang="en-US" sz="2400" dirty="0" err="1" smtClean="0">
                <a:latin typeface="Arial" panose="020B0604020202020204" pitchFamily="34" charset="0"/>
                <a:cs typeface="Arial" panose="020B0604020202020204" pitchFamily="34" charset="0"/>
              </a:rPr>
              <a:t>Lamorinda</a:t>
            </a:r>
            <a:r>
              <a:rPr lang="en-US" sz="2400" dirty="0" smtClean="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Sound B to M Club?</a:t>
            </a:r>
          </a:p>
          <a:p>
            <a:pPr lvl="1"/>
            <a:r>
              <a:rPr lang="en-US" sz="1800" dirty="0"/>
              <a:t>Level One discussion </a:t>
            </a:r>
            <a:r>
              <a:rPr lang="en-US" sz="1800" dirty="0" smtClean="0"/>
              <a:t>– members’ emotional (and thoughtful) response to the book, movie, the characters’ actions and reactions.</a:t>
            </a:r>
          </a:p>
          <a:p>
            <a:r>
              <a:rPr lang="en-US" sz="2400" dirty="0">
                <a:latin typeface="Arial" panose="020B0604020202020204" pitchFamily="34" charset="0"/>
                <a:cs typeface="Arial" panose="020B0604020202020204" pitchFamily="34" charset="0"/>
              </a:rPr>
              <a:t>How should the Club choose the next book/movie?</a:t>
            </a:r>
          </a:p>
          <a:p>
            <a:pPr lvl="1"/>
            <a:r>
              <a:rPr lang="en-US" sz="1800" dirty="0"/>
              <a:t>Initially by a vote from a </a:t>
            </a:r>
            <a:r>
              <a:rPr lang="en-US" sz="1800" dirty="0" smtClean="0"/>
              <a:t>list. (A list of books/movies by genre is provided in this presentation). </a:t>
            </a:r>
            <a:r>
              <a:rPr lang="en-US" sz="1800" dirty="0"/>
              <a:t>No member should have seen the movie based on the book</a:t>
            </a:r>
          </a:p>
          <a:p>
            <a:pPr marL="514350" indent="-457200"/>
            <a:r>
              <a:rPr lang="en-US" sz="2400" dirty="0" smtClean="0">
                <a:latin typeface="Arial" panose="020B0604020202020204" pitchFamily="34" charset="0"/>
                <a:cs typeface="Arial" panose="020B0604020202020204" pitchFamily="34" charset="0"/>
              </a:rPr>
              <a:t>Should </a:t>
            </a:r>
            <a:r>
              <a:rPr lang="en-US" sz="2400" dirty="0">
                <a:latin typeface="Arial" panose="020B0604020202020204" pitchFamily="34" charset="0"/>
                <a:cs typeface="Arial" panose="020B0604020202020204" pitchFamily="34" charset="0"/>
              </a:rPr>
              <a:t>someone lead the discussion? If yes, who should lead the </a:t>
            </a:r>
            <a:r>
              <a:rPr lang="en-US" sz="2400" dirty="0" smtClean="0">
                <a:latin typeface="Arial" panose="020B0604020202020204" pitchFamily="34" charset="0"/>
                <a:cs typeface="Arial" panose="020B0604020202020204" pitchFamily="34" charset="0"/>
              </a:rPr>
              <a:t>discussion</a:t>
            </a:r>
            <a:r>
              <a:rPr lang="en-US" sz="2400" dirty="0">
                <a:latin typeface="Arial" panose="020B0604020202020204" pitchFamily="34" charset="0"/>
                <a:cs typeface="Arial" panose="020B0604020202020204" pitchFamily="34" charset="0"/>
              </a:rPr>
              <a:t>?</a:t>
            </a:r>
            <a:endParaRPr lang="en-US" sz="2600" dirty="0">
              <a:latin typeface="Arial" panose="020B0604020202020204" pitchFamily="34" charset="0"/>
              <a:cs typeface="Arial" panose="020B0604020202020204" pitchFamily="34" charset="0"/>
            </a:endParaRPr>
          </a:p>
          <a:p>
            <a:pPr lvl="1"/>
            <a:r>
              <a:rPr lang="en-US" sz="1800" dirty="0"/>
              <a:t>Yes. Every member of the group gets to be the Discussion Leader </a:t>
            </a:r>
            <a:r>
              <a:rPr lang="en-US" sz="1800" dirty="0" smtClean="0"/>
              <a:t>once.</a:t>
            </a:r>
            <a:endParaRPr lang="en-US" sz="1800" dirty="0"/>
          </a:p>
          <a:p>
            <a:pPr lvl="1"/>
            <a:r>
              <a:rPr lang="en-US" sz="1800" dirty="0" smtClean="0"/>
              <a:t>The Discussion Leader will </a:t>
            </a:r>
            <a:r>
              <a:rPr lang="en-US" sz="1800" dirty="0"/>
              <a:t>provide a non-spoiler synopsis of the book. The Discussion Leader may provide a few book-specific (non-spoiler) discussion questions. Alternatively, the group may rely on generic discussion </a:t>
            </a:r>
            <a:r>
              <a:rPr lang="en-US" sz="1800" dirty="0" smtClean="0"/>
              <a:t>questions</a:t>
            </a:r>
            <a:r>
              <a:rPr lang="en-US" dirty="0"/>
              <a:t> </a:t>
            </a:r>
            <a:r>
              <a:rPr lang="en-US" dirty="0" smtClean="0"/>
              <a:t>(provided in this presentation)</a:t>
            </a:r>
          </a:p>
          <a:p>
            <a:endParaRPr lang="en-US" dirty="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38767373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564610"/>
          </a:xfrm>
        </p:spPr>
        <p:txBody>
          <a:bodyPr/>
          <a:lstStyle/>
          <a:p>
            <a:r>
              <a:rPr lang="en-US" sz="2500" b="1" dirty="0" smtClean="0">
                <a:solidFill>
                  <a:schemeClr val="accent2">
                    <a:lumMod val="75000"/>
                  </a:schemeClr>
                </a:solidFill>
                <a:latin typeface="Arial Black" panose="020B0A04020102020204" pitchFamily="34" charset="0"/>
              </a:rPr>
              <a:t>The </a:t>
            </a:r>
            <a:r>
              <a:rPr lang="en-US" sz="2500" b="1" dirty="0" err="1" smtClean="0">
                <a:solidFill>
                  <a:schemeClr val="accent2">
                    <a:lumMod val="75000"/>
                  </a:schemeClr>
                </a:solidFill>
                <a:latin typeface="Arial Black" panose="020B0A04020102020204" pitchFamily="34" charset="0"/>
              </a:rPr>
              <a:t>Lamorinda</a:t>
            </a:r>
            <a:r>
              <a:rPr lang="en-US" sz="2500" b="1" dirty="0" smtClean="0">
                <a:solidFill>
                  <a:schemeClr val="accent2">
                    <a:lumMod val="75000"/>
                  </a:schemeClr>
                </a:solidFill>
                <a:latin typeface="Arial Black" panose="020B0A04020102020204" pitchFamily="34" charset="0"/>
              </a:rPr>
              <a:t> </a:t>
            </a:r>
            <a:r>
              <a:rPr lang="en-US" sz="2500" b="1" dirty="0">
                <a:solidFill>
                  <a:schemeClr val="accent2">
                    <a:lumMod val="75000"/>
                  </a:schemeClr>
                </a:solidFill>
                <a:latin typeface="Arial Black" panose="020B0A04020102020204" pitchFamily="34" charset="0"/>
              </a:rPr>
              <a:t>Sound Book to Movie </a:t>
            </a:r>
            <a:r>
              <a:rPr lang="en-US" sz="2500" b="1" dirty="0" smtClean="0">
                <a:solidFill>
                  <a:schemeClr val="accent2">
                    <a:lumMod val="75000"/>
                  </a:schemeClr>
                </a:solidFill>
                <a:latin typeface="Arial Black" panose="020B0A04020102020204" pitchFamily="34" charset="0"/>
              </a:rPr>
              <a:t>Club (contd.)</a:t>
            </a:r>
            <a:endParaRPr lang="en-US" dirty="0">
              <a:solidFill>
                <a:schemeClr val="accent2">
                  <a:lumMod val="75000"/>
                </a:schemeClr>
              </a:solidFill>
            </a:endParaRPr>
          </a:p>
        </p:txBody>
      </p:sp>
      <p:sp>
        <p:nvSpPr>
          <p:cNvPr id="3" name="Content Placeholder 2"/>
          <p:cNvSpPr>
            <a:spLocks noGrp="1"/>
          </p:cNvSpPr>
          <p:nvPr>
            <p:ph idx="1"/>
          </p:nvPr>
        </p:nvSpPr>
        <p:spPr>
          <a:xfrm>
            <a:off x="2647943" y="1528354"/>
            <a:ext cx="8915400" cy="4356742"/>
          </a:xfrm>
        </p:spPr>
        <p:txBody>
          <a:bodyPr/>
          <a:lstStyle/>
          <a:p>
            <a:r>
              <a:rPr lang="en-US" sz="2400" dirty="0">
                <a:latin typeface="Arial" panose="020B0604020202020204" pitchFamily="34" charset="0"/>
                <a:cs typeface="Arial" panose="020B0604020202020204" pitchFamily="34" charset="0"/>
              </a:rPr>
              <a:t>Where will the Club meet?</a:t>
            </a:r>
          </a:p>
          <a:p>
            <a:pPr lvl="1"/>
            <a:r>
              <a:rPr lang="en-US" sz="1800" dirty="0"/>
              <a:t>At the Public Library</a:t>
            </a:r>
          </a:p>
          <a:p>
            <a:r>
              <a:rPr lang="en-US" sz="2400" dirty="0">
                <a:latin typeface="Arial" panose="020B0604020202020204" pitchFamily="34" charset="0"/>
                <a:cs typeface="Arial" panose="020B0604020202020204" pitchFamily="34" charset="0"/>
              </a:rPr>
              <a:t>How often will the Club meet?</a:t>
            </a:r>
          </a:p>
          <a:p>
            <a:pPr lvl="1"/>
            <a:r>
              <a:rPr lang="en-US" sz="1800" dirty="0" smtClean="0"/>
              <a:t>The Club will meet on the </a:t>
            </a:r>
            <a:r>
              <a:rPr lang="en-US" sz="1800" dirty="0"/>
              <a:t>third Saturday(to discuss the book and its adaptation) and </a:t>
            </a:r>
            <a:r>
              <a:rPr lang="en-US" sz="1800" dirty="0" smtClean="0"/>
              <a:t>the fourth </a:t>
            </a:r>
            <a:r>
              <a:rPr lang="en-US" sz="1800" dirty="0"/>
              <a:t>Saturday(to discuss the movie) of every month (at 2pm)</a:t>
            </a:r>
          </a:p>
          <a:p>
            <a:r>
              <a:rPr lang="en-US" sz="2400" dirty="0">
                <a:latin typeface="Arial" panose="020B0604020202020204" pitchFamily="34" charset="0"/>
                <a:cs typeface="Arial" panose="020B0604020202020204" pitchFamily="34" charset="0"/>
              </a:rPr>
              <a:t>How long should the meetings last?</a:t>
            </a:r>
          </a:p>
          <a:p>
            <a:pPr lvl="1"/>
            <a:r>
              <a:rPr lang="en-US" sz="1800" dirty="0"/>
              <a:t>Both meetings will last for 1 ½ </a:t>
            </a:r>
            <a:r>
              <a:rPr lang="en-US" sz="1800" dirty="0" smtClean="0"/>
              <a:t>hours. Discussions can continue online</a:t>
            </a:r>
            <a:endParaRPr lang="en-US" sz="1800" dirty="0"/>
          </a:p>
        </p:txBody>
      </p:sp>
    </p:spTree>
    <p:extLst>
      <p:ext uri="{BB962C8B-B14F-4D97-AF65-F5344CB8AC3E}">
        <p14:creationId xmlns:p14="http://schemas.microsoft.com/office/powerpoint/2010/main" val="475922592"/>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Custom 3">
      <a:dk1>
        <a:sysClr val="windowText" lastClr="000000"/>
      </a:dk1>
      <a:lt1>
        <a:sysClr val="window" lastClr="FFFFFF"/>
      </a:lt1>
      <a:dk2>
        <a:srgbClr val="39302A"/>
      </a:dk2>
      <a:lt2>
        <a:srgbClr val="E5DEDB"/>
      </a:lt2>
      <a:accent1>
        <a:srgbClr val="F6931E"/>
      </a:accent1>
      <a:accent2>
        <a:srgbClr val="FABE77"/>
      </a:accent2>
      <a:accent3>
        <a:srgbClr val="CE8D3E"/>
      </a:accent3>
      <a:accent4>
        <a:srgbClr val="EC7016"/>
      </a:accent4>
      <a:accent5>
        <a:srgbClr val="E64823"/>
      </a:accent5>
      <a:accent6>
        <a:srgbClr val="9C6A6A"/>
      </a:accent6>
      <a:hlink>
        <a:srgbClr val="2998E3"/>
      </a:hlink>
      <a:folHlink>
        <a:srgbClr val="7F723D"/>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18272</TotalTime>
  <Words>3437</Words>
  <Application>Microsoft Office PowerPoint</Application>
  <PresentationFormat>Widescreen</PresentationFormat>
  <Paragraphs>370</Paragraphs>
  <Slides>33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33</vt:i4>
      </vt:variant>
    </vt:vector>
  </HeadingPairs>
  <TitlesOfParts>
    <vt:vector size="39" baseType="lpstr">
      <vt:lpstr>Arial</vt:lpstr>
      <vt:lpstr>Arial Black</vt:lpstr>
      <vt:lpstr>Calibri</vt:lpstr>
      <vt:lpstr>Century Gothic</vt:lpstr>
      <vt:lpstr>Wingdings 3</vt:lpstr>
      <vt:lpstr>Wisp</vt:lpstr>
      <vt:lpstr>PowerPoint Presentation</vt:lpstr>
      <vt:lpstr>Why join/start any Club?</vt:lpstr>
      <vt:lpstr>Why join/start any Club?</vt:lpstr>
      <vt:lpstr>Why start/join a Book or Movie Club?</vt:lpstr>
      <vt:lpstr>Why a Book to Movie Club? That is, why Adaptations?   </vt:lpstr>
      <vt:lpstr>Why a Book to Movie Club? That is, why Adaptations?</vt:lpstr>
      <vt:lpstr>Laying the Foundations of your Book to Movie Club</vt:lpstr>
      <vt:lpstr>The Lamorinda Book to Movie Club (An Example)</vt:lpstr>
      <vt:lpstr>The Lamorinda Sound Book to Movie Club (contd.)</vt:lpstr>
      <vt:lpstr>Rules of The Lamorinda Book to Movie Club - 1</vt:lpstr>
      <vt:lpstr>Rules of The Lamorinda Book to Movie Club - 2</vt:lpstr>
      <vt:lpstr>Rules of The Puget Sound Book to Movie Club - 3</vt:lpstr>
      <vt:lpstr>Role of the Discussion Leader</vt:lpstr>
      <vt:lpstr>The Art of Discussion</vt:lpstr>
      <vt:lpstr>Levels of Discussion</vt:lpstr>
      <vt:lpstr>Levels of Discussion</vt:lpstr>
      <vt:lpstr>Genres: Drama</vt:lpstr>
      <vt:lpstr>Genres: Drama (contd.)</vt:lpstr>
      <vt:lpstr>Genres: Biographical Drama</vt:lpstr>
      <vt:lpstr>Genres: Historical Drama/DocuDrama</vt:lpstr>
      <vt:lpstr>Genres: Romantic Drama</vt:lpstr>
      <vt:lpstr>Genres: Comedy-Drama</vt:lpstr>
      <vt:lpstr>Genres: Classic Literature</vt:lpstr>
      <vt:lpstr>Genres: Shakespeare</vt:lpstr>
      <vt:lpstr>Genres: War</vt:lpstr>
      <vt:lpstr>Genres: Western</vt:lpstr>
      <vt:lpstr>Genres: Suspense/Thriller</vt:lpstr>
      <vt:lpstr>Genres: Detective/Mystery</vt:lpstr>
      <vt:lpstr>Genres: Crime/Gangster</vt:lpstr>
      <vt:lpstr>Genres: Horror</vt:lpstr>
      <vt:lpstr>Genres: Fantasy/Science Fiction</vt:lpstr>
      <vt:lpstr>Genres: Sports</vt:lpstr>
      <vt:lpstr>Genres: Animated</vt:lpstr>
    </vt:vector>
  </TitlesOfParts>
  <Company>UC Berkeley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VALUATION IN U.S. COURTS</dc:title>
  <dc:creator>EEI</dc:creator>
  <cp:lastModifiedBy>Suneel Udpa</cp:lastModifiedBy>
  <cp:revision>204</cp:revision>
  <cp:lastPrinted>2019-11-20T21:11:51Z</cp:lastPrinted>
  <dcterms:created xsi:type="dcterms:W3CDTF">2018-01-16T20:24:26Z</dcterms:created>
  <dcterms:modified xsi:type="dcterms:W3CDTF">2021-02-15T19:28:18Z</dcterms:modified>
</cp:coreProperties>
</file>